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0" r:id="rId4"/>
  </p:sldMasterIdLst>
  <p:notesMasterIdLst>
    <p:notesMasterId r:id="rId18"/>
  </p:notesMasterIdLst>
  <p:handoutMasterIdLst>
    <p:handoutMasterId r:id="rId19"/>
  </p:handoutMasterIdLst>
  <p:sldIdLst>
    <p:sldId id="297" r:id="rId5"/>
    <p:sldId id="319" r:id="rId6"/>
    <p:sldId id="335" r:id="rId7"/>
    <p:sldId id="301" r:id="rId8"/>
    <p:sldId id="316" r:id="rId9"/>
    <p:sldId id="318" r:id="rId10"/>
    <p:sldId id="323" r:id="rId11"/>
    <p:sldId id="337" r:id="rId12"/>
    <p:sldId id="343" r:id="rId13"/>
    <p:sldId id="345" r:id="rId14"/>
    <p:sldId id="346" r:id="rId15"/>
    <p:sldId id="347" r:id="rId16"/>
    <p:sldId id="334" r:id="rId1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710124C-B1C2-E7DF-E092-1A00858BDAC8}" name="Wotherspoon, Nikki" initials="WN" userId="S::Nikki.Wotherspoon@myflfamilies.com::d2f9caff-7716-46c9-bb40-bb5405120717" providerId="AD"/>
  <p188:author id="{D6403E80-E86B-78EC-4547-88BE10EC092C}" name="Regis, Amanda" initials="RA" userId="S::amanda.regis@myflfamilies.com::c635dc7b-c753-40a2-94d4-b8ddfc1fcc4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3C"/>
    <a:srgbClr val="3CBEAE"/>
    <a:srgbClr val="005870"/>
    <a:srgbClr val="FF9014"/>
    <a:srgbClr val="101820"/>
    <a:srgbClr val="001A4E"/>
    <a:srgbClr val="115BA4"/>
    <a:srgbClr val="BAE2CE"/>
    <a:srgbClr val="ACE3ED"/>
    <a:srgbClr val="D08A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19" autoAdjust="0"/>
  </p:normalViewPr>
  <p:slideViewPr>
    <p:cSldViewPr snapToGrid="0">
      <p:cViewPr varScale="1">
        <p:scale>
          <a:sx n="74" d="100"/>
          <a:sy n="74" d="100"/>
        </p:scale>
        <p:origin x="372"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93E12B-9794-413C-B916-3547A400949A}"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CDE925CA-7C0A-4E6C-8F60-425D78854444}">
      <dgm:prSet phldrT="[Text]" custT="1"/>
      <dgm:spPr>
        <a:solidFill>
          <a:srgbClr val="FF9014"/>
        </a:solidFill>
      </dgm:spPr>
      <dgm:t>
        <a:bodyPr/>
        <a:lstStyle/>
        <a:p>
          <a:r>
            <a:rPr lang="en-US" sz="1600" b="1" dirty="0">
              <a:latin typeface="Arial" panose="020B0604020202020204" pitchFamily="34" charset="0"/>
              <a:cs typeface="Arial" panose="020B0604020202020204" pitchFamily="34" charset="0"/>
            </a:rPr>
            <a:t>Acute Crisis – Suicide in Progress</a:t>
          </a:r>
        </a:p>
      </dgm:t>
    </dgm:pt>
    <dgm:pt modelId="{4C2E058E-8F30-4898-912E-68A369524AD0}" type="parTrans" cxnId="{886350FF-B124-430D-9076-9A7DDA385284}">
      <dgm:prSet/>
      <dgm:spPr/>
      <dgm:t>
        <a:bodyPr/>
        <a:lstStyle/>
        <a:p>
          <a:endParaRPr lang="en-US"/>
        </a:p>
      </dgm:t>
    </dgm:pt>
    <dgm:pt modelId="{F41EE13A-111D-48CD-9616-0668C36F0675}" type="sibTrans" cxnId="{886350FF-B124-430D-9076-9A7DDA385284}">
      <dgm:prSet/>
      <dgm:spPr/>
      <dgm:t>
        <a:bodyPr/>
        <a:lstStyle/>
        <a:p>
          <a:endParaRPr lang="en-US"/>
        </a:p>
      </dgm:t>
    </dgm:pt>
    <dgm:pt modelId="{22CE0950-FE89-41AD-A815-10D4B70CFB94}">
      <dgm:prSet phldrT="[Text]" custT="1"/>
      <dgm:spPr>
        <a:solidFill>
          <a:srgbClr val="3CBEAE"/>
        </a:solidFill>
      </dgm:spPr>
      <dgm:t>
        <a:bodyPr/>
        <a:lstStyle/>
        <a:p>
          <a:r>
            <a:rPr lang="en-US" sz="1600" b="1" dirty="0">
              <a:latin typeface="Arial" panose="020B0604020202020204" pitchFamily="34" charset="0"/>
              <a:cs typeface="Arial" panose="020B0604020202020204" pitchFamily="34" charset="0"/>
            </a:rPr>
            <a:t>Acute Crisis – No Suicide in Progress</a:t>
          </a:r>
        </a:p>
      </dgm:t>
    </dgm:pt>
    <dgm:pt modelId="{0AA627F7-242D-4548-B5FD-9F134D2B4F3D}" type="parTrans" cxnId="{8646D8B5-1380-4BB6-904A-F1A09E19D860}">
      <dgm:prSet/>
      <dgm:spPr/>
      <dgm:t>
        <a:bodyPr/>
        <a:lstStyle/>
        <a:p>
          <a:endParaRPr lang="en-US"/>
        </a:p>
      </dgm:t>
    </dgm:pt>
    <dgm:pt modelId="{86F8C873-B1D9-4BF1-999B-F209AC581C1A}" type="sibTrans" cxnId="{8646D8B5-1380-4BB6-904A-F1A09E19D860}">
      <dgm:prSet/>
      <dgm:spPr/>
      <dgm:t>
        <a:bodyPr/>
        <a:lstStyle/>
        <a:p>
          <a:endParaRPr lang="en-US"/>
        </a:p>
      </dgm:t>
    </dgm:pt>
    <dgm:pt modelId="{B217544B-3F27-4B02-93E5-ECCAAD9A9321}">
      <dgm:prSet phldrT="[Text]" custT="1"/>
      <dgm:spPr>
        <a:solidFill>
          <a:srgbClr val="FFC03C"/>
        </a:solidFill>
      </dgm:spPr>
      <dgm:t>
        <a:bodyPr/>
        <a:lstStyle/>
        <a:p>
          <a:r>
            <a:rPr lang="en-US" sz="1600" b="1" dirty="0">
              <a:latin typeface="Arial" panose="020B0604020202020204" pitchFamily="34" charset="0"/>
              <a:cs typeface="Arial" panose="020B0604020202020204" pitchFamily="34" charset="0"/>
            </a:rPr>
            <a:t>Non-Acute Crisis</a:t>
          </a:r>
        </a:p>
      </dgm:t>
    </dgm:pt>
    <dgm:pt modelId="{254D1E1A-5551-4453-9501-6A3D24A387DB}" type="parTrans" cxnId="{01243949-80B9-448C-B540-5F1AF0080EAE}">
      <dgm:prSet/>
      <dgm:spPr/>
      <dgm:t>
        <a:bodyPr/>
        <a:lstStyle/>
        <a:p>
          <a:endParaRPr lang="en-US"/>
        </a:p>
      </dgm:t>
    </dgm:pt>
    <dgm:pt modelId="{60D49E0B-7318-432A-92E1-4D25694DCCDA}" type="sibTrans" cxnId="{01243949-80B9-448C-B540-5F1AF0080EAE}">
      <dgm:prSet/>
      <dgm:spPr/>
      <dgm:t>
        <a:bodyPr/>
        <a:lstStyle/>
        <a:p>
          <a:endParaRPr lang="en-US"/>
        </a:p>
      </dgm:t>
    </dgm:pt>
    <dgm:pt modelId="{02AB3F90-15C1-4EE5-95A0-C7C96BDB89C1}">
      <dgm:prSet/>
      <dgm:spPr>
        <a:solidFill>
          <a:srgbClr val="005870">
            <a:alpha val="90000"/>
          </a:srgbClr>
        </a:solidFill>
        <a:ln>
          <a:solidFill>
            <a:srgbClr val="005870"/>
          </a:solidFill>
        </a:ln>
      </dgm:spPr>
      <dgm:t>
        <a:bodyPr/>
        <a:lstStyle/>
        <a:p>
          <a:r>
            <a:rPr lang="en-US" dirty="0">
              <a:solidFill>
                <a:schemeClr val="bg1"/>
              </a:solidFill>
              <a:latin typeface="Arial" panose="020B0604020202020204" pitchFamily="34" charset="0"/>
              <a:cs typeface="Arial" panose="020B0604020202020204" pitchFamily="34" charset="0"/>
            </a:rPr>
            <a:t>When a caller presents as an active suicide in progress, the crisis counselor will request immediate emergency dispatch through 911.</a:t>
          </a:r>
        </a:p>
      </dgm:t>
    </dgm:pt>
    <dgm:pt modelId="{2EACF8E0-C416-4EE5-AE2B-2EB0F62BD6D7}" type="parTrans" cxnId="{72AD3108-176B-4342-8CC1-E7ECA97F0E3F}">
      <dgm:prSet/>
      <dgm:spPr/>
      <dgm:t>
        <a:bodyPr/>
        <a:lstStyle/>
        <a:p>
          <a:endParaRPr lang="en-US"/>
        </a:p>
      </dgm:t>
    </dgm:pt>
    <dgm:pt modelId="{D418E3CE-DFB1-48AD-BDF3-A0131CB9A667}" type="sibTrans" cxnId="{72AD3108-176B-4342-8CC1-E7ECA97F0E3F}">
      <dgm:prSet/>
      <dgm:spPr/>
      <dgm:t>
        <a:bodyPr/>
        <a:lstStyle/>
        <a:p>
          <a:endParaRPr lang="en-US"/>
        </a:p>
      </dgm:t>
    </dgm:pt>
    <dgm:pt modelId="{1618F5D5-78C8-4E99-810C-6767DE056E8D}">
      <dgm:prSet/>
      <dgm:spPr>
        <a:solidFill>
          <a:srgbClr val="005870">
            <a:alpha val="90000"/>
          </a:srgbClr>
        </a:solidFill>
        <a:ln>
          <a:solidFill>
            <a:srgbClr val="005870"/>
          </a:solidFill>
        </a:ln>
      </dgm:spPr>
      <dgm:t>
        <a:bodyPr/>
        <a:lstStyle/>
        <a:p>
          <a:r>
            <a:rPr lang="en-US" dirty="0">
              <a:solidFill>
                <a:schemeClr val="bg1"/>
              </a:solidFill>
              <a:latin typeface="Arial" panose="020B0604020202020204" pitchFamily="34" charset="0"/>
              <a:cs typeface="Arial" panose="020B0604020202020204" pitchFamily="34" charset="0"/>
            </a:rPr>
            <a:t>When a caller presents with an acute crisis that is not an active suicide in progress, the counselor will work to de-escalate the individual. If the counselor determines the caller needs an in-person response, they will refer the caller to the local Mobile Response Team (MRT). </a:t>
          </a:r>
        </a:p>
      </dgm:t>
    </dgm:pt>
    <dgm:pt modelId="{C0B391F2-39B2-4BD3-B1F4-28E49AD2322E}" type="parTrans" cxnId="{CE14E1A1-7AC3-418F-AF43-B4B76CAE8BC4}">
      <dgm:prSet/>
      <dgm:spPr/>
      <dgm:t>
        <a:bodyPr/>
        <a:lstStyle/>
        <a:p>
          <a:endParaRPr lang="en-US"/>
        </a:p>
      </dgm:t>
    </dgm:pt>
    <dgm:pt modelId="{2F5AE0FA-A28A-407D-A1A1-83D4F9834B88}" type="sibTrans" cxnId="{CE14E1A1-7AC3-418F-AF43-B4B76CAE8BC4}">
      <dgm:prSet/>
      <dgm:spPr/>
      <dgm:t>
        <a:bodyPr/>
        <a:lstStyle/>
        <a:p>
          <a:endParaRPr lang="en-US"/>
        </a:p>
      </dgm:t>
    </dgm:pt>
    <dgm:pt modelId="{05C5DD82-BF2F-448E-AF63-59F79BC70691}">
      <dgm:prSet/>
      <dgm:spPr>
        <a:solidFill>
          <a:srgbClr val="005870">
            <a:alpha val="90000"/>
          </a:srgbClr>
        </a:solidFill>
        <a:ln>
          <a:solidFill>
            <a:srgbClr val="005870"/>
          </a:solidFill>
        </a:ln>
      </dgm:spPr>
      <dgm:t>
        <a:bodyPr/>
        <a:lstStyle/>
        <a:p>
          <a:r>
            <a:rPr lang="en-US" dirty="0">
              <a:solidFill>
                <a:schemeClr val="bg1"/>
              </a:solidFill>
              <a:latin typeface="Arial" panose="020B0604020202020204" pitchFamily="34" charset="0"/>
              <a:cs typeface="Arial" panose="020B0604020202020204" pitchFamily="34" charset="0"/>
            </a:rPr>
            <a:t>When a caller presents with a non-acute crisis or can be de-escalated over the phone, the counselor will work with the caller to develop safety plans, assist with coping strategies, and conduct motivational interviewing. If the counselor determines the caller would benefit from continued non-acute behavioral health services, they can refer the caller to the appropriate provider within their local community. </a:t>
          </a:r>
        </a:p>
      </dgm:t>
    </dgm:pt>
    <dgm:pt modelId="{910D5AA9-7B18-47CB-B0BB-D67B9EA6747B}" type="parTrans" cxnId="{AD92E01B-007C-428B-A573-05C64E18E095}">
      <dgm:prSet/>
      <dgm:spPr/>
      <dgm:t>
        <a:bodyPr/>
        <a:lstStyle/>
        <a:p>
          <a:endParaRPr lang="en-US"/>
        </a:p>
      </dgm:t>
    </dgm:pt>
    <dgm:pt modelId="{A2407184-6B08-4764-BBEE-5E5740CA45FC}" type="sibTrans" cxnId="{AD92E01B-007C-428B-A573-05C64E18E095}">
      <dgm:prSet/>
      <dgm:spPr/>
      <dgm:t>
        <a:bodyPr/>
        <a:lstStyle/>
        <a:p>
          <a:endParaRPr lang="en-US"/>
        </a:p>
      </dgm:t>
    </dgm:pt>
    <dgm:pt modelId="{5CB994FF-FBBD-41EC-847F-49AC975E5011}" type="pres">
      <dgm:prSet presAssocID="{7A93E12B-9794-413C-B916-3547A400949A}" presName="linear" presStyleCnt="0">
        <dgm:presLayoutVars>
          <dgm:dir/>
          <dgm:animLvl val="lvl"/>
          <dgm:resizeHandles val="exact"/>
        </dgm:presLayoutVars>
      </dgm:prSet>
      <dgm:spPr/>
    </dgm:pt>
    <dgm:pt modelId="{3FE56D58-EA13-4FC9-8EC4-0C0A3C93005D}" type="pres">
      <dgm:prSet presAssocID="{CDE925CA-7C0A-4E6C-8F60-425D78854444}" presName="parentLin" presStyleCnt="0"/>
      <dgm:spPr/>
    </dgm:pt>
    <dgm:pt modelId="{E584FB5C-A2F9-466C-A3EB-FEA8A4A8E70A}" type="pres">
      <dgm:prSet presAssocID="{CDE925CA-7C0A-4E6C-8F60-425D78854444}" presName="parentLeftMargin" presStyleLbl="node1" presStyleIdx="0" presStyleCnt="3"/>
      <dgm:spPr/>
    </dgm:pt>
    <dgm:pt modelId="{1A6C43DA-884B-40F8-B020-6BAE2A42B7DE}" type="pres">
      <dgm:prSet presAssocID="{CDE925CA-7C0A-4E6C-8F60-425D78854444}" presName="parentText" presStyleLbl="node1" presStyleIdx="0" presStyleCnt="3">
        <dgm:presLayoutVars>
          <dgm:chMax val="0"/>
          <dgm:bulletEnabled val="1"/>
        </dgm:presLayoutVars>
      </dgm:prSet>
      <dgm:spPr/>
    </dgm:pt>
    <dgm:pt modelId="{11768F48-FFCF-47BD-8353-75BD7A685E28}" type="pres">
      <dgm:prSet presAssocID="{CDE925CA-7C0A-4E6C-8F60-425D78854444}" presName="negativeSpace" presStyleCnt="0"/>
      <dgm:spPr/>
    </dgm:pt>
    <dgm:pt modelId="{66EB1F68-75B3-4A5C-8EC5-69BA609C56D1}" type="pres">
      <dgm:prSet presAssocID="{CDE925CA-7C0A-4E6C-8F60-425D78854444}" presName="childText" presStyleLbl="conFgAcc1" presStyleIdx="0" presStyleCnt="3">
        <dgm:presLayoutVars>
          <dgm:bulletEnabled val="1"/>
        </dgm:presLayoutVars>
      </dgm:prSet>
      <dgm:spPr/>
    </dgm:pt>
    <dgm:pt modelId="{C1C343D4-3627-4A11-B434-03C7935E27A7}" type="pres">
      <dgm:prSet presAssocID="{F41EE13A-111D-48CD-9616-0668C36F0675}" presName="spaceBetweenRectangles" presStyleCnt="0"/>
      <dgm:spPr/>
    </dgm:pt>
    <dgm:pt modelId="{0871E4DA-33AB-4069-BB77-056B1CE23C83}" type="pres">
      <dgm:prSet presAssocID="{22CE0950-FE89-41AD-A815-10D4B70CFB94}" presName="parentLin" presStyleCnt="0"/>
      <dgm:spPr/>
    </dgm:pt>
    <dgm:pt modelId="{87EB1AA3-763C-48C6-BB78-692BFF92A6FA}" type="pres">
      <dgm:prSet presAssocID="{22CE0950-FE89-41AD-A815-10D4B70CFB94}" presName="parentLeftMargin" presStyleLbl="node1" presStyleIdx="0" presStyleCnt="3"/>
      <dgm:spPr/>
    </dgm:pt>
    <dgm:pt modelId="{10C17C48-49D0-4A51-8B17-084149C262ED}" type="pres">
      <dgm:prSet presAssocID="{22CE0950-FE89-41AD-A815-10D4B70CFB94}" presName="parentText" presStyleLbl="node1" presStyleIdx="1" presStyleCnt="3">
        <dgm:presLayoutVars>
          <dgm:chMax val="0"/>
          <dgm:bulletEnabled val="1"/>
        </dgm:presLayoutVars>
      </dgm:prSet>
      <dgm:spPr/>
    </dgm:pt>
    <dgm:pt modelId="{B9F6D446-D560-4130-957C-B138C796CD84}" type="pres">
      <dgm:prSet presAssocID="{22CE0950-FE89-41AD-A815-10D4B70CFB94}" presName="negativeSpace" presStyleCnt="0"/>
      <dgm:spPr/>
    </dgm:pt>
    <dgm:pt modelId="{880D2CF0-586E-4521-8E58-9A0011ECF807}" type="pres">
      <dgm:prSet presAssocID="{22CE0950-FE89-41AD-A815-10D4B70CFB94}" presName="childText" presStyleLbl="conFgAcc1" presStyleIdx="1" presStyleCnt="3">
        <dgm:presLayoutVars>
          <dgm:bulletEnabled val="1"/>
        </dgm:presLayoutVars>
      </dgm:prSet>
      <dgm:spPr/>
    </dgm:pt>
    <dgm:pt modelId="{EA328952-FC4D-4C68-8CE0-DC63E7E51173}" type="pres">
      <dgm:prSet presAssocID="{86F8C873-B1D9-4BF1-999B-F209AC581C1A}" presName="spaceBetweenRectangles" presStyleCnt="0"/>
      <dgm:spPr/>
    </dgm:pt>
    <dgm:pt modelId="{AAD62D3F-54DA-4B63-A663-B21A3DEA0C72}" type="pres">
      <dgm:prSet presAssocID="{B217544B-3F27-4B02-93E5-ECCAAD9A9321}" presName="parentLin" presStyleCnt="0"/>
      <dgm:spPr/>
    </dgm:pt>
    <dgm:pt modelId="{EF2211AF-8B38-4268-97EF-1947AD5E87B1}" type="pres">
      <dgm:prSet presAssocID="{B217544B-3F27-4B02-93E5-ECCAAD9A9321}" presName="parentLeftMargin" presStyleLbl="node1" presStyleIdx="1" presStyleCnt="3"/>
      <dgm:spPr/>
    </dgm:pt>
    <dgm:pt modelId="{CA268834-B614-459D-AB8A-573675A7B76B}" type="pres">
      <dgm:prSet presAssocID="{B217544B-3F27-4B02-93E5-ECCAAD9A9321}" presName="parentText" presStyleLbl="node1" presStyleIdx="2" presStyleCnt="3">
        <dgm:presLayoutVars>
          <dgm:chMax val="0"/>
          <dgm:bulletEnabled val="1"/>
        </dgm:presLayoutVars>
      </dgm:prSet>
      <dgm:spPr/>
    </dgm:pt>
    <dgm:pt modelId="{73C0E07E-5636-45FF-AA50-F63200C32D4B}" type="pres">
      <dgm:prSet presAssocID="{B217544B-3F27-4B02-93E5-ECCAAD9A9321}" presName="negativeSpace" presStyleCnt="0"/>
      <dgm:spPr/>
    </dgm:pt>
    <dgm:pt modelId="{41E02099-79D8-4EFE-BAAB-A0976DAAEEC3}" type="pres">
      <dgm:prSet presAssocID="{B217544B-3F27-4B02-93E5-ECCAAD9A9321}" presName="childText" presStyleLbl="conFgAcc1" presStyleIdx="2" presStyleCnt="3">
        <dgm:presLayoutVars>
          <dgm:bulletEnabled val="1"/>
        </dgm:presLayoutVars>
      </dgm:prSet>
      <dgm:spPr/>
    </dgm:pt>
  </dgm:ptLst>
  <dgm:cxnLst>
    <dgm:cxn modelId="{F7743101-F2C2-46C9-9F2C-B787D6FA9655}" type="presOf" srcId="{02AB3F90-15C1-4EE5-95A0-C7C96BDB89C1}" destId="{66EB1F68-75B3-4A5C-8EC5-69BA609C56D1}" srcOrd="0" destOrd="0" presId="urn:microsoft.com/office/officeart/2005/8/layout/list1"/>
    <dgm:cxn modelId="{72AD3108-176B-4342-8CC1-E7ECA97F0E3F}" srcId="{CDE925CA-7C0A-4E6C-8F60-425D78854444}" destId="{02AB3F90-15C1-4EE5-95A0-C7C96BDB89C1}" srcOrd="0" destOrd="0" parTransId="{2EACF8E0-C416-4EE5-AE2B-2EB0F62BD6D7}" sibTransId="{D418E3CE-DFB1-48AD-BDF3-A0131CB9A667}"/>
    <dgm:cxn modelId="{82D77310-4F1F-4464-8E38-A4C731C0B5A3}" type="presOf" srcId="{22CE0950-FE89-41AD-A815-10D4B70CFB94}" destId="{10C17C48-49D0-4A51-8B17-084149C262ED}" srcOrd="1" destOrd="0" presId="urn:microsoft.com/office/officeart/2005/8/layout/list1"/>
    <dgm:cxn modelId="{AD92E01B-007C-428B-A573-05C64E18E095}" srcId="{B217544B-3F27-4B02-93E5-ECCAAD9A9321}" destId="{05C5DD82-BF2F-448E-AF63-59F79BC70691}" srcOrd="0" destOrd="0" parTransId="{910D5AA9-7B18-47CB-B0BB-D67B9EA6747B}" sibTransId="{A2407184-6B08-4764-BBEE-5E5740CA45FC}"/>
    <dgm:cxn modelId="{1671D81E-29A0-48A7-AC13-6482E58CA33D}" type="presOf" srcId="{CDE925CA-7C0A-4E6C-8F60-425D78854444}" destId="{1A6C43DA-884B-40F8-B020-6BAE2A42B7DE}" srcOrd="1" destOrd="0" presId="urn:microsoft.com/office/officeart/2005/8/layout/list1"/>
    <dgm:cxn modelId="{07957F1F-CB32-4B93-943C-D36FB44B1D90}" type="presOf" srcId="{B217544B-3F27-4B02-93E5-ECCAAD9A9321}" destId="{CA268834-B614-459D-AB8A-573675A7B76B}" srcOrd="1" destOrd="0" presId="urn:microsoft.com/office/officeart/2005/8/layout/list1"/>
    <dgm:cxn modelId="{5450013E-66E3-426A-8E28-41AA5C362CC7}" type="presOf" srcId="{CDE925CA-7C0A-4E6C-8F60-425D78854444}" destId="{E584FB5C-A2F9-466C-A3EB-FEA8A4A8E70A}" srcOrd="0" destOrd="0" presId="urn:microsoft.com/office/officeart/2005/8/layout/list1"/>
    <dgm:cxn modelId="{95FAF05D-FA11-49C7-B692-619DFE0E6053}" type="presOf" srcId="{7A93E12B-9794-413C-B916-3547A400949A}" destId="{5CB994FF-FBBD-41EC-847F-49AC975E5011}" srcOrd="0" destOrd="0" presId="urn:microsoft.com/office/officeart/2005/8/layout/list1"/>
    <dgm:cxn modelId="{BF0BB346-B0D8-4C48-B7BA-D5151B4F0E49}" type="presOf" srcId="{05C5DD82-BF2F-448E-AF63-59F79BC70691}" destId="{41E02099-79D8-4EFE-BAAB-A0976DAAEEC3}" srcOrd="0" destOrd="0" presId="urn:microsoft.com/office/officeart/2005/8/layout/list1"/>
    <dgm:cxn modelId="{01243949-80B9-448C-B540-5F1AF0080EAE}" srcId="{7A93E12B-9794-413C-B916-3547A400949A}" destId="{B217544B-3F27-4B02-93E5-ECCAAD9A9321}" srcOrd="2" destOrd="0" parTransId="{254D1E1A-5551-4453-9501-6A3D24A387DB}" sibTransId="{60D49E0B-7318-432A-92E1-4D25694DCCDA}"/>
    <dgm:cxn modelId="{78103152-8AF8-4FC3-9A52-B8765002002B}" type="presOf" srcId="{1618F5D5-78C8-4E99-810C-6767DE056E8D}" destId="{880D2CF0-586E-4521-8E58-9A0011ECF807}" srcOrd="0" destOrd="0" presId="urn:microsoft.com/office/officeart/2005/8/layout/list1"/>
    <dgm:cxn modelId="{CE14E1A1-7AC3-418F-AF43-B4B76CAE8BC4}" srcId="{22CE0950-FE89-41AD-A815-10D4B70CFB94}" destId="{1618F5D5-78C8-4E99-810C-6767DE056E8D}" srcOrd="0" destOrd="0" parTransId="{C0B391F2-39B2-4BD3-B1F4-28E49AD2322E}" sibTransId="{2F5AE0FA-A28A-407D-A1A1-83D4F9834B88}"/>
    <dgm:cxn modelId="{8646D8B5-1380-4BB6-904A-F1A09E19D860}" srcId="{7A93E12B-9794-413C-B916-3547A400949A}" destId="{22CE0950-FE89-41AD-A815-10D4B70CFB94}" srcOrd="1" destOrd="0" parTransId="{0AA627F7-242D-4548-B5FD-9F134D2B4F3D}" sibTransId="{86F8C873-B1D9-4BF1-999B-F209AC581C1A}"/>
    <dgm:cxn modelId="{3CB785DD-1903-467F-A8C8-572D1C8D7FA3}" type="presOf" srcId="{22CE0950-FE89-41AD-A815-10D4B70CFB94}" destId="{87EB1AA3-763C-48C6-BB78-692BFF92A6FA}" srcOrd="0" destOrd="0" presId="urn:microsoft.com/office/officeart/2005/8/layout/list1"/>
    <dgm:cxn modelId="{A71450E1-1C0F-4CE0-8434-C42B7661EE4C}" type="presOf" srcId="{B217544B-3F27-4B02-93E5-ECCAAD9A9321}" destId="{EF2211AF-8B38-4268-97EF-1947AD5E87B1}" srcOrd="0" destOrd="0" presId="urn:microsoft.com/office/officeart/2005/8/layout/list1"/>
    <dgm:cxn modelId="{886350FF-B124-430D-9076-9A7DDA385284}" srcId="{7A93E12B-9794-413C-B916-3547A400949A}" destId="{CDE925CA-7C0A-4E6C-8F60-425D78854444}" srcOrd="0" destOrd="0" parTransId="{4C2E058E-8F30-4898-912E-68A369524AD0}" sibTransId="{F41EE13A-111D-48CD-9616-0668C36F0675}"/>
    <dgm:cxn modelId="{F36CFE82-938C-4402-AF85-8764625C9C35}" type="presParOf" srcId="{5CB994FF-FBBD-41EC-847F-49AC975E5011}" destId="{3FE56D58-EA13-4FC9-8EC4-0C0A3C93005D}" srcOrd="0" destOrd="0" presId="urn:microsoft.com/office/officeart/2005/8/layout/list1"/>
    <dgm:cxn modelId="{0848BC28-1A24-4508-815B-C101EDDB1ED3}" type="presParOf" srcId="{3FE56D58-EA13-4FC9-8EC4-0C0A3C93005D}" destId="{E584FB5C-A2F9-466C-A3EB-FEA8A4A8E70A}" srcOrd="0" destOrd="0" presId="urn:microsoft.com/office/officeart/2005/8/layout/list1"/>
    <dgm:cxn modelId="{15B68F28-2EF6-412F-9141-1DC58772F514}" type="presParOf" srcId="{3FE56D58-EA13-4FC9-8EC4-0C0A3C93005D}" destId="{1A6C43DA-884B-40F8-B020-6BAE2A42B7DE}" srcOrd="1" destOrd="0" presId="urn:microsoft.com/office/officeart/2005/8/layout/list1"/>
    <dgm:cxn modelId="{4C625828-C16B-4D77-BD0A-48DF1FC2FD30}" type="presParOf" srcId="{5CB994FF-FBBD-41EC-847F-49AC975E5011}" destId="{11768F48-FFCF-47BD-8353-75BD7A685E28}" srcOrd="1" destOrd="0" presId="urn:microsoft.com/office/officeart/2005/8/layout/list1"/>
    <dgm:cxn modelId="{AEF61F1A-A026-4A8D-90C8-4ADDB4413E6D}" type="presParOf" srcId="{5CB994FF-FBBD-41EC-847F-49AC975E5011}" destId="{66EB1F68-75B3-4A5C-8EC5-69BA609C56D1}" srcOrd="2" destOrd="0" presId="urn:microsoft.com/office/officeart/2005/8/layout/list1"/>
    <dgm:cxn modelId="{287E6A93-8077-4812-BA8F-3A446E6654E1}" type="presParOf" srcId="{5CB994FF-FBBD-41EC-847F-49AC975E5011}" destId="{C1C343D4-3627-4A11-B434-03C7935E27A7}" srcOrd="3" destOrd="0" presId="urn:microsoft.com/office/officeart/2005/8/layout/list1"/>
    <dgm:cxn modelId="{E80DC3C3-FCA6-4A48-9BE3-D7FEF653B84A}" type="presParOf" srcId="{5CB994FF-FBBD-41EC-847F-49AC975E5011}" destId="{0871E4DA-33AB-4069-BB77-056B1CE23C83}" srcOrd="4" destOrd="0" presId="urn:microsoft.com/office/officeart/2005/8/layout/list1"/>
    <dgm:cxn modelId="{20F27315-7025-4FB7-A423-0A197CCCC5CB}" type="presParOf" srcId="{0871E4DA-33AB-4069-BB77-056B1CE23C83}" destId="{87EB1AA3-763C-48C6-BB78-692BFF92A6FA}" srcOrd="0" destOrd="0" presId="urn:microsoft.com/office/officeart/2005/8/layout/list1"/>
    <dgm:cxn modelId="{2F2C58FB-730D-4749-AD56-8388CBD1F913}" type="presParOf" srcId="{0871E4DA-33AB-4069-BB77-056B1CE23C83}" destId="{10C17C48-49D0-4A51-8B17-084149C262ED}" srcOrd="1" destOrd="0" presId="urn:microsoft.com/office/officeart/2005/8/layout/list1"/>
    <dgm:cxn modelId="{151E23F7-CCDA-4C2E-87A0-D74768B27338}" type="presParOf" srcId="{5CB994FF-FBBD-41EC-847F-49AC975E5011}" destId="{B9F6D446-D560-4130-957C-B138C796CD84}" srcOrd="5" destOrd="0" presId="urn:microsoft.com/office/officeart/2005/8/layout/list1"/>
    <dgm:cxn modelId="{069EB8E8-8DF2-4922-B4E2-59F7C5D71955}" type="presParOf" srcId="{5CB994FF-FBBD-41EC-847F-49AC975E5011}" destId="{880D2CF0-586E-4521-8E58-9A0011ECF807}" srcOrd="6" destOrd="0" presId="urn:microsoft.com/office/officeart/2005/8/layout/list1"/>
    <dgm:cxn modelId="{81EDB70B-AE42-4CCE-B848-072BE111B93B}" type="presParOf" srcId="{5CB994FF-FBBD-41EC-847F-49AC975E5011}" destId="{EA328952-FC4D-4C68-8CE0-DC63E7E51173}" srcOrd="7" destOrd="0" presId="urn:microsoft.com/office/officeart/2005/8/layout/list1"/>
    <dgm:cxn modelId="{AC21BA31-492C-4639-A8E2-8DEEB8FCE9EE}" type="presParOf" srcId="{5CB994FF-FBBD-41EC-847F-49AC975E5011}" destId="{AAD62D3F-54DA-4B63-A663-B21A3DEA0C72}" srcOrd="8" destOrd="0" presId="urn:microsoft.com/office/officeart/2005/8/layout/list1"/>
    <dgm:cxn modelId="{241AF8DC-1102-4205-A8D1-FDB29D3A2FA5}" type="presParOf" srcId="{AAD62D3F-54DA-4B63-A663-B21A3DEA0C72}" destId="{EF2211AF-8B38-4268-97EF-1947AD5E87B1}" srcOrd="0" destOrd="0" presId="urn:microsoft.com/office/officeart/2005/8/layout/list1"/>
    <dgm:cxn modelId="{6E5B6EEA-B21C-4A86-9861-6238E4138E26}" type="presParOf" srcId="{AAD62D3F-54DA-4B63-A663-B21A3DEA0C72}" destId="{CA268834-B614-459D-AB8A-573675A7B76B}" srcOrd="1" destOrd="0" presId="urn:microsoft.com/office/officeart/2005/8/layout/list1"/>
    <dgm:cxn modelId="{06998E47-6D2D-45B8-AE0A-7AA4CB5813E6}" type="presParOf" srcId="{5CB994FF-FBBD-41EC-847F-49AC975E5011}" destId="{73C0E07E-5636-45FF-AA50-F63200C32D4B}" srcOrd="9" destOrd="0" presId="urn:microsoft.com/office/officeart/2005/8/layout/list1"/>
    <dgm:cxn modelId="{196E34D8-F534-42C5-BF02-45E6703A1D13}" type="presParOf" srcId="{5CB994FF-FBBD-41EC-847F-49AC975E5011}" destId="{41E02099-79D8-4EFE-BAAB-A0976DAAEEC3}"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57C577C-FDDD-4F12-9B49-431B5D795440}"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B612DE9E-5BAC-4990-A8DD-714E89D787AA}">
      <dgm:prSet phldrT="[Text]" phldr="1"/>
      <dgm:spPr>
        <a:solidFill>
          <a:srgbClr val="FF9014"/>
        </a:solidFill>
        <a:ln>
          <a:noFill/>
        </a:ln>
        <a:effectLst>
          <a:outerShdw blurRad="107950" dist="12700" dir="5400000" algn="ctr">
            <a:srgbClr val="000000"/>
          </a:outerShdw>
        </a:effectLst>
      </dgm:spPr>
      <dgm:t>
        <a:bodyPr/>
        <a:lstStyle/>
        <a:p>
          <a:endParaRPr lang="en-US" dirty="0">
            <a:solidFill>
              <a:srgbClr val="FF9014"/>
            </a:solidFill>
          </a:endParaRPr>
        </a:p>
      </dgm:t>
    </dgm:pt>
    <dgm:pt modelId="{B9A81B72-5E74-49BE-87F3-C285FC1C35D5}" type="parTrans" cxnId="{4B7EADBD-0D28-449A-869E-12E17CBCB84E}">
      <dgm:prSet/>
      <dgm:spPr/>
      <dgm:t>
        <a:bodyPr/>
        <a:lstStyle/>
        <a:p>
          <a:endParaRPr lang="en-US"/>
        </a:p>
      </dgm:t>
    </dgm:pt>
    <dgm:pt modelId="{FB5365F5-1329-479A-ADCB-62FBB641D333}" type="sibTrans" cxnId="{4B7EADBD-0D28-449A-869E-12E17CBCB84E}">
      <dgm:prSet/>
      <dgm:spPr/>
      <dgm:t>
        <a:bodyPr/>
        <a:lstStyle/>
        <a:p>
          <a:endParaRPr lang="en-US"/>
        </a:p>
      </dgm:t>
    </dgm:pt>
    <dgm:pt modelId="{CA5C59F8-25C2-47CB-B5AB-0A375C9D8DFC}">
      <dgm:prSet phldrT="[Text]" custT="1"/>
      <dgm:spPr>
        <a:ln>
          <a:solidFill>
            <a:srgbClr val="FF9014"/>
          </a:solidFill>
        </a:ln>
      </dgm:spPr>
      <dgm:t>
        <a:bodyPr/>
        <a:lstStyle/>
        <a:p>
          <a:pPr algn="l">
            <a:buFontTx/>
            <a:buNone/>
          </a:pPr>
          <a:r>
            <a:rPr lang="en-US" sz="2200" dirty="0">
              <a:latin typeface="Arial" panose="020B0604020202020204" pitchFamily="34" charset="0"/>
              <a:cs typeface="Arial" panose="020B0604020202020204" pitchFamily="34" charset="0"/>
            </a:rPr>
            <a:t>Who answers calls for Escambia and Santa Rosa Counties?</a:t>
          </a:r>
        </a:p>
      </dgm:t>
    </dgm:pt>
    <dgm:pt modelId="{68C388A2-44E2-4EE8-B680-834C8D7C48B8}" type="parTrans" cxnId="{5DCF732C-FB01-432D-8BB6-BABC3D9A7217}">
      <dgm:prSet/>
      <dgm:spPr/>
      <dgm:t>
        <a:bodyPr/>
        <a:lstStyle/>
        <a:p>
          <a:endParaRPr lang="en-US"/>
        </a:p>
      </dgm:t>
    </dgm:pt>
    <dgm:pt modelId="{33631D0D-5ECD-46AE-BA51-653DC01C69AD}" type="sibTrans" cxnId="{5DCF732C-FB01-432D-8BB6-BABC3D9A7217}">
      <dgm:prSet/>
      <dgm:spPr/>
      <dgm:t>
        <a:bodyPr/>
        <a:lstStyle/>
        <a:p>
          <a:endParaRPr lang="en-US"/>
        </a:p>
      </dgm:t>
    </dgm:pt>
    <dgm:pt modelId="{3348337B-A194-4D7D-8AF5-E6FD85CB2413}">
      <dgm:prSet phldrT="[Text]" phldr="1"/>
      <dgm:spPr>
        <a:solidFill>
          <a:srgbClr val="3CBEAE"/>
        </a:solidFill>
        <a:ln>
          <a:solidFill>
            <a:srgbClr val="3CBEAE"/>
          </a:solidFill>
        </a:ln>
      </dgm:spPr>
      <dgm:t>
        <a:bodyPr/>
        <a:lstStyle/>
        <a:p>
          <a:endParaRPr lang="en-US" dirty="0">
            <a:solidFill>
              <a:srgbClr val="3CBEAE"/>
            </a:solidFill>
          </a:endParaRPr>
        </a:p>
      </dgm:t>
    </dgm:pt>
    <dgm:pt modelId="{551AB479-08DE-4024-ACDA-A1B99CA389C7}" type="parTrans" cxnId="{AE1CC641-5886-41B5-B0AD-D9C0EE03A7E0}">
      <dgm:prSet/>
      <dgm:spPr/>
      <dgm:t>
        <a:bodyPr/>
        <a:lstStyle/>
        <a:p>
          <a:endParaRPr lang="en-US"/>
        </a:p>
      </dgm:t>
    </dgm:pt>
    <dgm:pt modelId="{490D6BE8-4EE4-4DF2-9AD5-75FA134B3717}" type="sibTrans" cxnId="{AE1CC641-5886-41B5-B0AD-D9C0EE03A7E0}">
      <dgm:prSet/>
      <dgm:spPr/>
      <dgm:t>
        <a:bodyPr/>
        <a:lstStyle/>
        <a:p>
          <a:endParaRPr lang="en-US"/>
        </a:p>
      </dgm:t>
    </dgm:pt>
    <dgm:pt modelId="{DA24F58D-D7CE-47D4-944A-113BF8A8C1FA}">
      <dgm:prSet phldrT="[Text]" custT="1"/>
      <dgm:spPr>
        <a:ln>
          <a:solidFill>
            <a:srgbClr val="3CBEAE"/>
          </a:solidFill>
        </a:ln>
      </dgm:spPr>
      <dgm:t>
        <a:bodyPr/>
        <a:lstStyle/>
        <a:p>
          <a:pPr>
            <a:buFontTx/>
            <a:buNone/>
          </a:pPr>
          <a:r>
            <a:rPr lang="en-US" sz="2400" b="1" dirty="0">
              <a:latin typeface="Arial" panose="020B0604020202020204" pitchFamily="34" charset="0"/>
              <a:cs typeface="Arial" panose="020B0604020202020204" pitchFamily="34" charset="0"/>
            </a:rPr>
            <a:t>Primary Call Center:</a:t>
          </a:r>
        </a:p>
      </dgm:t>
    </dgm:pt>
    <dgm:pt modelId="{715DC755-267D-40A3-9336-73D714A8CA38}" type="parTrans" cxnId="{C3725AA0-C4E9-466F-93D3-B8BB06793152}">
      <dgm:prSet/>
      <dgm:spPr/>
      <dgm:t>
        <a:bodyPr/>
        <a:lstStyle/>
        <a:p>
          <a:endParaRPr lang="en-US"/>
        </a:p>
      </dgm:t>
    </dgm:pt>
    <dgm:pt modelId="{D1504DFC-A456-4620-B3D0-9DA6223D62BA}" type="sibTrans" cxnId="{C3725AA0-C4E9-466F-93D3-B8BB06793152}">
      <dgm:prSet/>
      <dgm:spPr/>
      <dgm:t>
        <a:bodyPr/>
        <a:lstStyle/>
        <a:p>
          <a:endParaRPr lang="en-US"/>
        </a:p>
      </dgm:t>
    </dgm:pt>
    <dgm:pt modelId="{EA7503E3-77B7-455B-9C85-FE8D6B831782}">
      <dgm:prSet phldrT="[Text]" phldr="1"/>
      <dgm:spPr>
        <a:solidFill>
          <a:srgbClr val="3CBEAE"/>
        </a:solidFill>
        <a:ln>
          <a:solidFill>
            <a:srgbClr val="3CBEAE"/>
          </a:solidFill>
        </a:ln>
      </dgm:spPr>
      <dgm:t>
        <a:bodyPr/>
        <a:lstStyle/>
        <a:p>
          <a:endParaRPr lang="en-US" dirty="0">
            <a:solidFill>
              <a:srgbClr val="3CBEAE"/>
            </a:solidFill>
          </a:endParaRPr>
        </a:p>
      </dgm:t>
    </dgm:pt>
    <dgm:pt modelId="{D246DC2E-4A65-47CC-9920-0E64BC93278D}" type="parTrans" cxnId="{8183C015-E9C1-4587-912A-A13A8F02F3A9}">
      <dgm:prSet/>
      <dgm:spPr/>
      <dgm:t>
        <a:bodyPr/>
        <a:lstStyle/>
        <a:p>
          <a:endParaRPr lang="en-US"/>
        </a:p>
      </dgm:t>
    </dgm:pt>
    <dgm:pt modelId="{6E2A3930-FE6D-44C0-B0A5-00A75B746317}" type="sibTrans" cxnId="{8183C015-E9C1-4587-912A-A13A8F02F3A9}">
      <dgm:prSet/>
      <dgm:spPr/>
      <dgm:t>
        <a:bodyPr/>
        <a:lstStyle/>
        <a:p>
          <a:endParaRPr lang="en-US"/>
        </a:p>
      </dgm:t>
    </dgm:pt>
    <dgm:pt modelId="{50D69762-92D8-4112-962F-65FC316AC16B}">
      <dgm:prSet phldrT="[Text]" custT="1"/>
      <dgm:spPr>
        <a:ln>
          <a:solidFill>
            <a:srgbClr val="3CBEAE"/>
          </a:solidFill>
        </a:ln>
      </dgm:spPr>
      <dgm:t>
        <a:bodyPr/>
        <a:lstStyle/>
        <a:p>
          <a:pPr marL="285750" lvl="1" indent="-285750" algn="l" defTabSz="1377950">
            <a:lnSpc>
              <a:spcPct val="90000"/>
            </a:lnSpc>
            <a:spcBef>
              <a:spcPct val="0"/>
            </a:spcBef>
            <a:spcAft>
              <a:spcPct val="15000"/>
            </a:spcAft>
            <a:buFontTx/>
            <a:buNone/>
          </a:pPr>
          <a:r>
            <a:rPr lang="en-US" sz="2400" b="1" kern="1200" dirty="0">
              <a:solidFill>
                <a:srgbClr val="193441">
                  <a:hueOff val="0"/>
                  <a:satOff val="0"/>
                  <a:lumOff val="0"/>
                  <a:alphaOff val="0"/>
                </a:srgbClr>
              </a:solidFill>
              <a:latin typeface="Arial" panose="020B0604020202020204" pitchFamily="34" charset="0"/>
              <a:ea typeface="+mn-ea"/>
              <a:cs typeface="Arial" panose="020B0604020202020204" pitchFamily="34" charset="0"/>
            </a:rPr>
            <a:t>In-State Backup Call Center:</a:t>
          </a:r>
        </a:p>
      </dgm:t>
    </dgm:pt>
    <dgm:pt modelId="{9AB5D6EC-275F-4153-8F4B-4BF6D02D1069}" type="parTrans" cxnId="{ED23EF9C-763B-4119-B029-F9718B24C32E}">
      <dgm:prSet/>
      <dgm:spPr/>
      <dgm:t>
        <a:bodyPr/>
        <a:lstStyle/>
        <a:p>
          <a:endParaRPr lang="en-US"/>
        </a:p>
      </dgm:t>
    </dgm:pt>
    <dgm:pt modelId="{DA8D340A-7341-4F37-AA4F-263E091795B8}" type="sibTrans" cxnId="{ED23EF9C-763B-4119-B029-F9718B24C32E}">
      <dgm:prSet/>
      <dgm:spPr/>
      <dgm:t>
        <a:bodyPr/>
        <a:lstStyle/>
        <a:p>
          <a:endParaRPr lang="en-US"/>
        </a:p>
      </dgm:t>
    </dgm:pt>
    <dgm:pt modelId="{26C3EC29-5288-4C9C-8DE5-FF4A7B83EDC0}">
      <dgm:prSet phldrT="[Text]" custT="1"/>
      <dgm:spPr>
        <a:ln>
          <a:solidFill>
            <a:srgbClr val="3CBEAE"/>
          </a:solidFill>
        </a:ln>
      </dgm:spPr>
      <dgm:t>
        <a:bodyPr/>
        <a:lstStyle/>
        <a:p>
          <a:pPr marL="285750" lvl="1" indent="-285750" algn="l" defTabSz="1377950">
            <a:lnSpc>
              <a:spcPct val="90000"/>
            </a:lnSpc>
            <a:spcBef>
              <a:spcPct val="0"/>
            </a:spcBef>
            <a:spcAft>
              <a:spcPct val="15000"/>
            </a:spcAft>
            <a:buFontTx/>
            <a:buNone/>
          </a:pPr>
          <a:r>
            <a:rPr lang="en-US" sz="2200" kern="1200" dirty="0">
              <a:solidFill>
                <a:srgbClr val="193441">
                  <a:hueOff val="0"/>
                  <a:satOff val="0"/>
                  <a:lumOff val="0"/>
                  <a:alphaOff val="0"/>
                </a:srgbClr>
              </a:solidFill>
              <a:latin typeface="Arial" panose="020B0604020202020204" pitchFamily="34" charset="0"/>
              <a:ea typeface="+mn-ea"/>
              <a:cs typeface="Arial" panose="020B0604020202020204" pitchFamily="34" charset="0"/>
            </a:rPr>
            <a:t>211 Big Bend</a:t>
          </a:r>
        </a:p>
      </dgm:t>
    </dgm:pt>
    <dgm:pt modelId="{A4D02DE8-0446-413D-A643-794A591505DC}" type="parTrans" cxnId="{6F639B04-999F-42CD-B952-A084C2F19356}">
      <dgm:prSet/>
      <dgm:spPr/>
      <dgm:t>
        <a:bodyPr/>
        <a:lstStyle/>
        <a:p>
          <a:endParaRPr lang="en-US"/>
        </a:p>
      </dgm:t>
    </dgm:pt>
    <dgm:pt modelId="{21EE57D0-96AF-4287-A713-0AAABBB1F3AE}" type="sibTrans" cxnId="{6F639B04-999F-42CD-B952-A084C2F19356}">
      <dgm:prSet/>
      <dgm:spPr/>
      <dgm:t>
        <a:bodyPr/>
        <a:lstStyle/>
        <a:p>
          <a:endParaRPr lang="en-US"/>
        </a:p>
      </dgm:t>
    </dgm:pt>
    <dgm:pt modelId="{93E39B71-1C9B-4609-B05D-F32CD57F2414}">
      <dgm:prSet phldrT="[Text]" custT="1"/>
      <dgm:spPr>
        <a:ln>
          <a:solidFill>
            <a:srgbClr val="3CBEAE"/>
          </a:solidFill>
        </a:ln>
      </dgm:spPr>
      <dgm:t>
        <a:bodyPr/>
        <a:lstStyle/>
        <a:p>
          <a:pPr>
            <a:buFontTx/>
            <a:buNone/>
          </a:pPr>
          <a:r>
            <a:rPr lang="en-US" sz="2200" dirty="0">
              <a:latin typeface="Arial" panose="020B0604020202020204" pitchFamily="34" charset="0"/>
              <a:cs typeface="Arial" panose="020B0604020202020204" pitchFamily="34" charset="0"/>
            </a:rPr>
            <a:t>211 United Way of West Florida</a:t>
          </a:r>
        </a:p>
      </dgm:t>
    </dgm:pt>
    <dgm:pt modelId="{B7F6BEDD-9A47-4D7C-B0DD-6E603D316CEE}" type="parTrans" cxnId="{122D9FEB-894B-4189-B8C1-3494359575E9}">
      <dgm:prSet/>
      <dgm:spPr/>
      <dgm:t>
        <a:bodyPr/>
        <a:lstStyle/>
        <a:p>
          <a:endParaRPr lang="en-US"/>
        </a:p>
      </dgm:t>
    </dgm:pt>
    <dgm:pt modelId="{121BF798-3223-41F8-9337-6686E35AEB18}" type="sibTrans" cxnId="{122D9FEB-894B-4189-B8C1-3494359575E9}">
      <dgm:prSet/>
      <dgm:spPr/>
      <dgm:t>
        <a:bodyPr/>
        <a:lstStyle/>
        <a:p>
          <a:endParaRPr lang="en-US"/>
        </a:p>
      </dgm:t>
    </dgm:pt>
    <dgm:pt modelId="{A7C241E9-0C63-4F95-BB7F-F044BBCC6ADD}" type="pres">
      <dgm:prSet presAssocID="{E57C577C-FDDD-4F12-9B49-431B5D795440}" presName="linearFlow" presStyleCnt="0">
        <dgm:presLayoutVars>
          <dgm:dir/>
          <dgm:animLvl val="lvl"/>
          <dgm:resizeHandles val="exact"/>
        </dgm:presLayoutVars>
      </dgm:prSet>
      <dgm:spPr/>
    </dgm:pt>
    <dgm:pt modelId="{09B2CDD3-5582-4C78-A248-409C8A410AB1}" type="pres">
      <dgm:prSet presAssocID="{B612DE9E-5BAC-4990-A8DD-714E89D787AA}" presName="composite" presStyleCnt="0"/>
      <dgm:spPr/>
    </dgm:pt>
    <dgm:pt modelId="{458D2C3F-BADE-417C-83FE-7737BDC42D66}" type="pres">
      <dgm:prSet presAssocID="{B612DE9E-5BAC-4990-A8DD-714E89D787AA}" presName="parentText" presStyleLbl="alignNode1" presStyleIdx="0" presStyleCnt="3">
        <dgm:presLayoutVars>
          <dgm:chMax val="1"/>
          <dgm:bulletEnabled val="1"/>
        </dgm:presLayoutVars>
      </dgm:prSet>
      <dgm:spPr/>
    </dgm:pt>
    <dgm:pt modelId="{B004C638-D586-45BC-B7DC-DFFC79450121}" type="pres">
      <dgm:prSet presAssocID="{B612DE9E-5BAC-4990-A8DD-714E89D787AA}" presName="descendantText" presStyleLbl="alignAcc1" presStyleIdx="0" presStyleCnt="3">
        <dgm:presLayoutVars>
          <dgm:bulletEnabled val="1"/>
        </dgm:presLayoutVars>
      </dgm:prSet>
      <dgm:spPr/>
    </dgm:pt>
    <dgm:pt modelId="{1CE973D6-E396-4968-A0B3-3DB726B967A1}" type="pres">
      <dgm:prSet presAssocID="{FB5365F5-1329-479A-ADCB-62FBB641D333}" presName="sp" presStyleCnt="0"/>
      <dgm:spPr/>
    </dgm:pt>
    <dgm:pt modelId="{7E58118C-3D9C-42DB-917A-287D838DA094}" type="pres">
      <dgm:prSet presAssocID="{3348337B-A194-4D7D-8AF5-E6FD85CB2413}" presName="composite" presStyleCnt="0"/>
      <dgm:spPr/>
    </dgm:pt>
    <dgm:pt modelId="{516004AC-DC60-4C58-90FA-682749BD8F80}" type="pres">
      <dgm:prSet presAssocID="{3348337B-A194-4D7D-8AF5-E6FD85CB2413}" presName="parentText" presStyleLbl="alignNode1" presStyleIdx="1" presStyleCnt="3">
        <dgm:presLayoutVars>
          <dgm:chMax val="1"/>
          <dgm:bulletEnabled val="1"/>
        </dgm:presLayoutVars>
      </dgm:prSet>
      <dgm:spPr/>
    </dgm:pt>
    <dgm:pt modelId="{8E45F495-4CCB-4185-809E-53A3E4D07A1F}" type="pres">
      <dgm:prSet presAssocID="{3348337B-A194-4D7D-8AF5-E6FD85CB2413}" presName="descendantText" presStyleLbl="alignAcc1" presStyleIdx="1" presStyleCnt="3">
        <dgm:presLayoutVars>
          <dgm:bulletEnabled val="1"/>
        </dgm:presLayoutVars>
      </dgm:prSet>
      <dgm:spPr/>
    </dgm:pt>
    <dgm:pt modelId="{B23D465A-B34A-420A-9688-99FAC2845A57}" type="pres">
      <dgm:prSet presAssocID="{490D6BE8-4EE4-4DF2-9AD5-75FA134B3717}" presName="sp" presStyleCnt="0"/>
      <dgm:spPr/>
    </dgm:pt>
    <dgm:pt modelId="{C63AD21C-F9B3-47DC-A81C-861D1857DBFE}" type="pres">
      <dgm:prSet presAssocID="{EA7503E3-77B7-455B-9C85-FE8D6B831782}" presName="composite" presStyleCnt="0"/>
      <dgm:spPr/>
    </dgm:pt>
    <dgm:pt modelId="{6216D1A7-F031-4EA5-AB67-BF904F78388B}" type="pres">
      <dgm:prSet presAssocID="{EA7503E3-77B7-455B-9C85-FE8D6B831782}" presName="parentText" presStyleLbl="alignNode1" presStyleIdx="2" presStyleCnt="3">
        <dgm:presLayoutVars>
          <dgm:chMax val="1"/>
          <dgm:bulletEnabled val="1"/>
        </dgm:presLayoutVars>
      </dgm:prSet>
      <dgm:spPr/>
    </dgm:pt>
    <dgm:pt modelId="{594C29D0-30A1-4B68-B142-01C2E24F0C81}" type="pres">
      <dgm:prSet presAssocID="{EA7503E3-77B7-455B-9C85-FE8D6B831782}" presName="descendantText" presStyleLbl="alignAcc1" presStyleIdx="2" presStyleCnt="3">
        <dgm:presLayoutVars>
          <dgm:bulletEnabled val="1"/>
        </dgm:presLayoutVars>
      </dgm:prSet>
      <dgm:spPr/>
    </dgm:pt>
  </dgm:ptLst>
  <dgm:cxnLst>
    <dgm:cxn modelId="{6F639B04-999F-42CD-B952-A084C2F19356}" srcId="{EA7503E3-77B7-455B-9C85-FE8D6B831782}" destId="{26C3EC29-5288-4C9C-8DE5-FF4A7B83EDC0}" srcOrd="1" destOrd="0" parTransId="{A4D02DE8-0446-413D-A643-794A591505DC}" sibTransId="{21EE57D0-96AF-4287-A713-0AAABBB1F3AE}"/>
    <dgm:cxn modelId="{8183C015-E9C1-4587-912A-A13A8F02F3A9}" srcId="{E57C577C-FDDD-4F12-9B49-431B5D795440}" destId="{EA7503E3-77B7-455B-9C85-FE8D6B831782}" srcOrd="2" destOrd="0" parTransId="{D246DC2E-4A65-47CC-9920-0E64BC93278D}" sibTransId="{6E2A3930-FE6D-44C0-B0A5-00A75B746317}"/>
    <dgm:cxn modelId="{ECA1BC22-3802-44BC-A4F4-8EE1EB70F488}" type="presOf" srcId="{E57C577C-FDDD-4F12-9B49-431B5D795440}" destId="{A7C241E9-0C63-4F95-BB7F-F044BBCC6ADD}" srcOrd="0" destOrd="0" presId="urn:microsoft.com/office/officeart/2005/8/layout/chevron2"/>
    <dgm:cxn modelId="{5DCF732C-FB01-432D-8BB6-BABC3D9A7217}" srcId="{B612DE9E-5BAC-4990-A8DD-714E89D787AA}" destId="{CA5C59F8-25C2-47CB-B5AB-0A375C9D8DFC}" srcOrd="0" destOrd="0" parTransId="{68C388A2-44E2-4EE8-B680-834C8D7C48B8}" sibTransId="{33631D0D-5ECD-46AE-BA51-653DC01C69AD}"/>
    <dgm:cxn modelId="{890BBD38-D7B3-4538-890B-73830791F219}" type="presOf" srcId="{DA24F58D-D7CE-47D4-944A-113BF8A8C1FA}" destId="{8E45F495-4CCB-4185-809E-53A3E4D07A1F}" srcOrd="0" destOrd="0" presId="urn:microsoft.com/office/officeart/2005/8/layout/chevron2"/>
    <dgm:cxn modelId="{AE1CC641-5886-41B5-B0AD-D9C0EE03A7E0}" srcId="{E57C577C-FDDD-4F12-9B49-431B5D795440}" destId="{3348337B-A194-4D7D-8AF5-E6FD85CB2413}" srcOrd="1" destOrd="0" parTransId="{551AB479-08DE-4024-ACDA-A1B99CA389C7}" sibTransId="{490D6BE8-4EE4-4DF2-9AD5-75FA134B3717}"/>
    <dgm:cxn modelId="{BDDA9545-4D44-4484-8881-FCF7F1DEB2FD}" type="presOf" srcId="{93E39B71-1C9B-4609-B05D-F32CD57F2414}" destId="{8E45F495-4CCB-4185-809E-53A3E4D07A1F}" srcOrd="0" destOrd="1" presId="urn:microsoft.com/office/officeart/2005/8/layout/chevron2"/>
    <dgm:cxn modelId="{6CE8E446-379E-4DB2-9953-EC221924E507}" type="presOf" srcId="{3348337B-A194-4D7D-8AF5-E6FD85CB2413}" destId="{516004AC-DC60-4C58-90FA-682749BD8F80}" srcOrd="0" destOrd="0" presId="urn:microsoft.com/office/officeart/2005/8/layout/chevron2"/>
    <dgm:cxn modelId="{E0978785-62F2-4BE2-AE4A-9572B59AD70E}" type="presOf" srcId="{26C3EC29-5288-4C9C-8DE5-FF4A7B83EDC0}" destId="{594C29D0-30A1-4B68-B142-01C2E24F0C81}" srcOrd="0" destOrd="1" presId="urn:microsoft.com/office/officeart/2005/8/layout/chevron2"/>
    <dgm:cxn modelId="{7FDABA92-0C40-4B07-9BFA-28E3F1EDC3D5}" type="presOf" srcId="{B612DE9E-5BAC-4990-A8DD-714E89D787AA}" destId="{458D2C3F-BADE-417C-83FE-7737BDC42D66}" srcOrd="0" destOrd="0" presId="urn:microsoft.com/office/officeart/2005/8/layout/chevron2"/>
    <dgm:cxn modelId="{ED23EF9C-763B-4119-B029-F9718B24C32E}" srcId="{EA7503E3-77B7-455B-9C85-FE8D6B831782}" destId="{50D69762-92D8-4112-962F-65FC316AC16B}" srcOrd="0" destOrd="0" parTransId="{9AB5D6EC-275F-4153-8F4B-4BF6D02D1069}" sibTransId="{DA8D340A-7341-4F37-AA4F-263E091795B8}"/>
    <dgm:cxn modelId="{783666A0-092E-4730-9F12-2A4FC572D87B}" type="presOf" srcId="{EA7503E3-77B7-455B-9C85-FE8D6B831782}" destId="{6216D1A7-F031-4EA5-AB67-BF904F78388B}" srcOrd="0" destOrd="0" presId="urn:microsoft.com/office/officeart/2005/8/layout/chevron2"/>
    <dgm:cxn modelId="{C3725AA0-C4E9-466F-93D3-B8BB06793152}" srcId="{3348337B-A194-4D7D-8AF5-E6FD85CB2413}" destId="{DA24F58D-D7CE-47D4-944A-113BF8A8C1FA}" srcOrd="0" destOrd="0" parTransId="{715DC755-267D-40A3-9336-73D714A8CA38}" sibTransId="{D1504DFC-A456-4620-B3D0-9DA6223D62BA}"/>
    <dgm:cxn modelId="{4B7EADBD-0D28-449A-869E-12E17CBCB84E}" srcId="{E57C577C-FDDD-4F12-9B49-431B5D795440}" destId="{B612DE9E-5BAC-4990-A8DD-714E89D787AA}" srcOrd="0" destOrd="0" parTransId="{B9A81B72-5E74-49BE-87F3-C285FC1C35D5}" sibTransId="{FB5365F5-1329-479A-ADCB-62FBB641D333}"/>
    <dgm:cxn modelId="{190AF3E9-7CDD-46C5-BCF4-33D46D018A48}" type="presOf" srcId="{CA5C59F8-25C2-47CB-B5AB-0A375C9D8DFC}" destId="{B004C638-D586-45BC-B7DC-DFFC79450121}" srcOrd="0" destOrd="0" presId="urn:microsoft.com/office/officeart/2005/8/layout/chevron2"/>
    <dgm:cxn modelId="{122D9FEB-894B-4189-B8C1-3494359575E9}" srcId="{3348337B-A194-4D7D-8AF5-E6FD85CB2413}" destId="{93E39B71-1C9B-4609-B05D-F32CD57F2414}" srcOrd="1" destOrd="0" parTransId="{B7F6BEDD-9A47-4D7C-B0DD-6E603D316CEE}" sibTransId="{121BF798-3223-41F8-9337-6686E35AEB18}"/>
    <dgm:cxn modelId="{CE75A6F1-3B8F-4721-B597-FE7C2BA34037}" type="presOf" srcId="{50D69762-92D8-4112-962F-65FC316AC16B}" destId="{594C29D0-30A1-4B68-B142-01C2E24F0C81}" srcOrd="0" destOrd="0" presId="urn:microsoft.com/office/officeart/2005/8/layout/chevron2"/>
    <dgm:cxn modelId="{E578CF67-C651-4B27-8AB9-284BDDE5E607}" type="presParOf" srcId="{A7C241E9-0C63-4F95-BB7F-F044BBCC6ADD}" destId="{09B2CDD3-5582-4C78-A248-409C8A410AB1}" srcOrd="0" destOrd="0" presId="urn:microsoft.com/office/officeart/2005/8/layout/chevron2"/>
    <dgm:cxn modelId="{7B2D487A-13F2-4B36-84AA-5E5249ABCD72}" type="presParOf" srcId="{09B2CDD3-5582-4C78-A248-409C8A410AB1}" destId="{458D2C3F-BADE-417C-83FE-7737BDC42D66}" srcOrd="0" destOrd="0" presId="urn:microsoft.com/office/officeart/2005/8/layout/chevron2"/>
    <dgm:cxn modelId="{A7DDABC4-DDBF-4B9E-B8D5-5BF3B589421D}" type="presParOf" srcId="{09B2CDD3-5582-4C78-A248-409C8A410AB1}" destId="{B004C638-D586-45BC-B7DC-DFFC79450121}" srcOrd="1" destOrd="0" presId="urn:microsoft.com/office/officeart/2005/8/layout/chevron2"/>
    <dgm:cxn modelId="{525C7F39-D4FD-4D33-A4F6-C39584D339C4}" type="presParOf" srcId="{A7C241E9-0C63-4F95-BB7F-F044BBCC6ADD}" destId="{1CE973D6-E396-4968-A0B3-3DB726B967A1}" srcOrd="1" destOrd="0" presId="urn:microsoft.com/office/officeart/2005/8/layout/chevron2"/>
    <dgm:cxn modelId="{9F8E4B92-6148-49E4-8DC9-F651B9CB8152}" type="presParOf" srcId="{A7C241E9-0C63-4F95-BB7F-F044BBCC6ADD}" destId="{7E58118C-3D9C-42DB-917A-287D838DA094}" srcOrd="2" destOrd="0" presId="urn:microsoft.com/office/officeart/2005/8/layout/chevron2"/>
    <dgm:cxn modelId="{711FCCA7-9C89-4012-84BC-9990072633E0}" type="presParOf" srcId="{7E58118C-3D9C-42DB-917A-287D838DA094}" destId="{516004AC-DC60-4C58-90FA-682749BD8F80}" srcOrd="0" destOrd="0" presId="urn:microsoft.com/office/officeart/2005/8/layout/chevron2"/>
    <dgm:cxn modelId="{41922861-108D-4556-9464-EBA2C103BC02}" type="presParOf" srcId="{7E58118C-3D9C-42DB-917A-287D838DA094}" destId="{8E45F495-4CCB-4185-809E-53A3E4D07A1F}" srcOrd="1" destOrd="0" presId="urn:microsoft.com/office/officeart/2005/8/layout/chevron2"/>
    <dgm:cxn modelId="{EDD6EEC2-67EC-401F-AD01-F398F14C5C68}" type="presParOf" srcId="{A7C241E9-0C63-4F95-BB7F-F044BBCC6ADD}" destId="{B23D465A-B34A-420A-9688-99FAC2845A57}" srcOrd="3" destOrd="0" presId="urn:microsoft.com/office/officeart/2005/8/layout/chevron2"/>
    <dgm:cxn modelId="{818F720B-C84F-4B7C-96BC-A8D86DB9727C}" type="presParOf" srcId="{A7C241E9-0C63-4F95-BB7F-F044BBCC6ADD}" destId="{C63AD21C-F9B3-47DC-A81C-861D1857DBFE}" srcOrd="4" destOrd="0" presId="urn:microsoft.com/office/officeart/2005/8/layout/chevron2"/>
    <dgm:cxn modelId="{5105EF1D-74AF-4C98-ABD2-C269D4989E63}" type="presParOf" srcId="{C63AD21C-F9B3-47DC-A81C-861D1857DBFE}" destId="{6216D1A7-F031-4EA5-AB67-BF904F78388B}" srcOrd="0" destOrd="0" presId="urn:microsoft.com/office/officeart/2005/8/layout/chevron2"/>
    <dgm:cxn modelId="{610CAF10-1131-47DA-BDD4-6EFCCE7C042D}" type="presParOf" srcId="{C63AD21C-F9B3-47DC-A81C-861D1857DBFE}" destId="{594C29D0-30A1-4B68-B142-01C2E24F0C81}"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F71F121-BF83-4314-9792-29F25F716521}"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US"/>
        </a:p>
      </dgm:t>
    </dgm:pt>
    <dgm:pt modelId="{62CF945F-8122-4038-BCB1-8FD0A384A4EA}">
      <dgm:prSet phldrT="[Text]"/>
      <dgm:spPr>
        <a:solidFill>
          <a:srgbClr val="3CBEAE"/>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dirty="0"/>
            <a:t>Answer Rate</a:t>
          </a:r>
        </a:p>
        <a:p>
          <a:r>
            <a:rPr lang="en-US" b="1" dirty="0"/>
            <a:t>98%</a:t>
          </a:r>
        </a:p>
      </dgm:t>
    </dgm:pt>
    <dgm:pt modelId="{87A898C2-684D-4516-B6BA-FACB0B818388}" type="parTrans" cxnId="{3F7FA60C-8ECC-4762-A0B2-000641BA41DB}">
      <dgm:prSet/>
      <dgm:spPr/>
      <dgm:t>
        <a:bodyPr/>
        <a:lstStyle/>
        <a:p>
          <a:endParaRPr lang="en-US"/>
        </a:p>
      </dgm:t>
    </dgm:pt>
    <dgm:pt modelId="{157FDEDC-7D66-47F0-93AF-BA08B194E1FE}" type="sibTrans" cxnId="{3F7FA60C-8ECC-4762-A0B2-000641BA41DB}">
      <dgm:prSet/>
      <dgm:spPr>
        <a:solidFill>
          <a:srgbClr val="FF901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dirty="0"/>
            <a:t>Calls Answered</a:t>
          </a:r>
        </a:p>
        <a:p>
          <a:r>
            <a:rPr lang="en-US" b="1" dirty="0"/>
            <a:t>8,785</a:t>
          </a:r>
        </a:p>
      </dgm:t>
    </dgm:pt>
    <dgm:pt modelId="{0AAD8D86-BE38-408B-A941-96A45F2FD2EB}">
      <dgm:prSet phldrT="[Text]" custT="1"/>
      <dgm:spPr/>
      <dgm:t>
        <a:bodyPr/>
        <a:lstStyle/>
        <a:p>
          <a:pPr marL="0" lvl="0" indent="0" algn="ctr" defTabSz="914400" rtl="0" eaLnBrk="1" latinLnBrk="0" hangingPunct="1">
            <a:lnSpc>
              <a:spcPct val="90000"/>
            </a:lnSpc>
            <a:spcBef>
              <a:spcPct val="0"/>
            </a:spcBef>
            <a:spcAft>
              <a:spcPct val="35000"/>
            </a:spcAft>
            <a:buNone/>
          </a:pPr>
          <a:r>
            <a:rPr lang="en-US" sz="2400" b="1" kern="1200" dirty="0">
              <a:solidFill>
                <a:srgbClr val="193441"/>
              </a:solidFill>
              <a:latin typeface="Arial" panose="020B0604020202020204" pitchFamily="34" charset="0"/>
              <a:ea typeface="+mn-ea"/>
              <a:cs typeface="Arial" panose="020B0604020202020204" pitchFamily="34" charset="0"/>
            </a:rPr>
            <a:t>211 United Way of </a:t>
          </a:r>
          <a:r>
            <a:rPr lang="en-US" sz="2400" b="1" u="sng" kern="1200" dirty="0">
              <a:solidFill>
                <a:srgbClr val="193441"/>
              </a:solidFill>
              <a:latin typeface="Arial" panose="020B0604020202020204" pitchFamily="34" charset="0"/>
              <a:ea typeface="+mn-ea"/>
              <a:cs typeface="Arial" panose="020B0604020202020204" pitchFamily="34" charset="0"/>
            </a:rPr>
            <a:t>West Florida</a:t>
          </a:r>
        </a:p>
      </dgm:t>
    </dgm:pt>
    <dgm:pt modelId="{5258C21B-98B8-4525-BC59-3D804F6B8B9C}" type="parTrans" cxnId="{6B4394FC-EB82-43A1-90AF-63C506C0D320}">
      <dgm:prSet/>
      <dgm:spPr/>
      <dgm:t>
        <a:bodyPr/>
        <a:lstStyle/>
        <a:p>
          <a:endParaRPr lang="en-US"/>
        </a:p>
      </dgm:t>
    </dgm:pt>
    <dgm:pt modelId="{954805C8-02A2-4E25-9FBD-9D7F6329BD22}" type="sibTrans" cxnId="{6B4394FC-EB82-43A1-90AF-63C506C0D320}">
      <dgm:prSet/>
      <dgm:spPr/>
      <dgm:t>
        <a:bodyPr/>
        <a:lstStyle/>
        <a:p>
          <a:endParaRPr lang="en-US"/>
        </a:p>
      </dgm:t>
    </dgm:pt>
    <dgm:pt modelId="{AB51880A-4F32-42D2-BF67-8F9FAC3DF3DC}">
      <dgm:prSet phldrT="[Text]" custT="1"/>
      <dgm:spPr>
        <a:solidFill>
          <a:srgbClr val="00587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1700" dirty="0"/>
            <a:t>Average Speed to Answer</a:t>
          </a:r>
        </a:p>
        <a:p>
          <a:r>
            <a:rPr lang="en-US" sz="1600" b="1" dirty="0"/>
            <a:t>2 Seconds</a:t>
          </a:r>
        </a:p>
      </dgm:t>
    </dgm:pt>
    <dgm:pt modelId="{242A8A0B-5759-4D54-8C23-9B823A57DCBE}" type="parTrans" cxnId="{EF0506CF-69A3-4FBE-86EB-4B348F0C988F}">
      <dgm:prSet/>
      <dgm:spPr/>
      <dgm:t>
        <a:bodyPr/>
        <a:lstStyle/>
        <a:p>
          <a:endParaRPr lang="en-US"/>
        </a:p>
      </dgm:t>
    </dgm:pt>
    <dgm:pt modelId="{E00BEF5D-C89E-4229-80DF-E4F8A8ED5081}" type="sibTrans" cxnId="{EF0506CF-69A3-4FBE-86EB-4B348F0C988F}">
      <dgm:prSet/>
      <dgm:spPr>
        <a:solidFill>
          <a:srgbClr val="FFC03C"/>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dirty="0"/>
            <a:t>Diversion Rate</a:t>
          </a:r>
        </a:p>
        <a:p>
          <a:r>
            <a:rPr lang="en-US" b="1" dirty="0"/>
            <a:t>87%</a:t>
          </a:r>
        </a:p>
      </dgm:t>
    </dgm:pt>
    <dgm:pt modelId="{F5D43246-44B4-4F73-BCD0-047737110A20}" type="pres">
      <dgm:prSet presAssocID="{3F71F121-BF83-4314-9792-29F25F716521}" presName="Name0" presStyleCnt="0">
        <dgm:presLayoutVars>
          <dgm:chMax/>
          <dgm:chPref/>
          <dgm:dir/>
          <dgm:animLvl val="lvl"/>
        </dgm:presLayoutVars>
      </dgm:prSet>
      <dgm:spPr/>
    </dgm:pt>
    <dgm:pt modelId="{A52F2A8B-1EE7-4C2C-B0F0-E20C966C8E04}" type="pres">
      <dgm:prSet presAssocID="{62CF945F-8122-4038-BCB1-8FD0A384A4EA}" presName="composite" presStyleCnt="0"/>
      <dgm:spPr/>
    </dgm:pt>
    <dgm:pt modelId="{D253C909-868A-4518-B08F-32589B189FB0}" type="pres">
      <dgm:prSet presAssocID="{62CF945F-8122-4038-BCB1-8FD0A384A4EA}" presName="Parent1" presStyleLbl="node1" presStyleIdx="0" presStyleCnt="4" custLinFactNeighborX="-18134" custLinFactNeighborY="19781">
        <dgm:presLayoutVars>
          <dgm:chMax val="1"/>
          <dgm:chPref val="1"/>
          <dgm:bulletEnabled val="1"/>
        </dgm:presLayoutVars>
      </dgm:prSet>
      <dgm:spPr/>
    </dgm:pt>
    <dgm:pt modelId="{663D336C-6ED5-45E6-A267-67A8B30E3A3B}" type="pres">
      <dgm:prSet presAssocID="{62CF945F-8122-4038-BCB1-8FD0A384A4EA}" presName="Childtext1" presStyleLbl="revTx" presStyleIdx="0" presStyleCnt="2" custScaleX="120453" custScaleY="72500" custLinFactX="-48916" custLinFactNeighborX="-100000" custLinFactNeighborY="-89914">
        <dgm:presLayoutVars>
          <dgm:chMax val="0"/>
          <dgm:chPref val="0"/>
          <dgm:bulletEnabled val="1"/>
        </dgm:presLayoutVars>
      </dgm:prSet>
      <dgm:spPr/>
    </dgm:pt>
    <dgm:pt modelId="{820C7237-C2B3-4912-9D1D-1B10840BF3BF}" type="pres">
      <dgm:prSet presAssocID="{62CF945F-8122-4038-BCB1-8FD0A384A4EA}" presName="BalanceSpacing" presStyleCnt="0"/>
      <dgm:spPr/>
    </dgm:pt>
    <dgm:pt modelId="{C5829CDF-CAE3-4BD1-8F2E-C222AD93D3C3}" type="pres">
      <dgm:prSet presAssocID="{62CF945F-8122-4038-BCB1-8FD0A384A4EA}" presName="BalanceSpacing1" presStyleCnt="0"/>
      <dgm:spPr/>
    </dgm:pt>
    <dgm:pt modelId="{EBBA25F8-D167-4A90-B3CE-43C66E0E91CF}" type="pres">
      <dgm:prSet presAssocID="{157FDEDC-7D66-47F0-93AF-BA08B194E1FE}" presName="Accent1Text" presStyleLbl="node1" presStyleIdx="1" presStyleCnt="4" custLinFactNeighborX="-17790" custLinFactNeighborY="21075"/>
      <dgm:spPr/>
    </dgm:pt>
    <dgm:pt modelId="{A3425654-C0A5-4297-885E-5EAE9F64B9E6}" type="pres">
      <dgm:prSet presAssocID="{157FDEDC-7D66-47F0-93AF-BA08B194E1FE}" presName="spaceBetweenRectangles" presStyleCnt="0"/>
      <dgm:spPr/>
    </dgm:pt>
    <dgm:pt modelId="{18ED0195-C01F-4AB5-A7AA-3DB8626E62A6}" type="pres">
      <dgm:prSet presAssocID="{AB51880A-4F32-42D2-BF67-8F9FAC3DF3DC}" presName="composite" presStyleCnt="0"/>
      <dgm:spPr/>
    </dgm:pt>
    <dgm:pt modelId="{C3110D44-02E5-46BD-8173-868B2AD35259}" type="pres">
      <dgm:prSet presAssocID="{AB51880A-4F32-42D2-BF67-8F9FAC3DF3DC}" presName="Parent1" presStyleLbl="node1" presStyleIdx="2" presStyleCnt="4" custLinFactNeighborX="-24020" custLinFactNeighborY="17803">
        <dgm:presLayoutVars>
          <dgm:chMax val="1"/>
          <dgm:chPref val="1"/>
          <dgm:bulletEnabled val="1"/>
        </dgm:presLayoutVars>
      </dgm:prSet>
      <dgm:spPr/>
    </dgm:pt>
    <dgm:pt modelId="{3A81112F-8CC8-45CD-AB36-42181842E3E8}" type="pres">
      <dgm:prSet presAssocID="{AB51880A-4F32-42D2-BF67-8F9FAC3DF3DC}" presName="Childtext1" presStyleLbl="revTx" presStyleIdx="1" presStyleCnt="2">
        <dgm:presLayoutVars>
          <dgm:chMax val="0"/>
          <dgm:chPref val="0"/>
          <dgm:bulletEnabled val="1"/>
        </dgm:presLayoutVars>
      </dgm:prSet>
      <dgm:spPr/>
    </dgm:pt>
    <dgm:pt modelId="{8AC2ADEC-35E1-4DCB-AB42-F46C8CFC8615}" type="pres">
      <dgm:prSet presAssocID="{AB51880A-4F32-42D2-BF67-8F9FAC3DF3DC}" presName="BalanceSpacing" presStyleCnt="0"/>
      <dgm:spPr/>
    </dgm:pt>
    <dgm:pt modelId="{5B2EB48D-224F-4204-9898-115D19DB3F8D}" type="pres">
      <dgm:prSet presAssocID="{AB51880A-4F32-42D2-BF67-8F9FAC3DF3DC}" presName="BalanceSpacing1" presStyleCnt="0"/>
      <dgm:spPr/>
    </dgm:pt>
    <dgm:pt modelId="{19C9B70A-7C79-4419-8363-4EF8BFC5E83C}" type="pres">
      <dgm:prSet presAssocID="{E00BEF5D-C89E-4229-80DF-E4F8A8ED5081}" presName="Accent1Text" presStyleLbl="node1" presStyleIdx="3" presStyleCnt="4" custLinFactNeighborX="-22670" custLinFactNeighborY="17803"/>
      <dgm:spPr/>
    </dgm:pt>
  </dgm:ptLst>
  <dgm:cxnLst>
    <dgm:cxn modelId="{3F7FA60C-8ECC-4762-A0B2-000641BA41DB}" srcId="{3F71F121-BF83-4314-9792-29F25F716521}" destId="{62CF945F-8122-4038-BCB1-8FD0A384A4EA}" srcOrd="0" destOrd="0" parTransId="{87A898C2-684D-4516-B6BA-FACB0B818388}" sibTransId="{157FDEDC-7D66-47F0-93AF-BA08B194E1FE}"/>
    <dgm:cxn modelId="{96B6956F-8979-487E-9CE4-C998372DF10C}" type="presOf" srcId="{0AAD8D86-BE38-408B-A941-96A45F2FD2EB}" destId="{663D336C-6ED5-45E6-A267-67A8B30E3A3B}" srcOrd="0" destOrd="0" presId="urn:microsoft.com/office/officeart/2008/layout/AlternatingHexagons"/>
    <dgm:cxn modelId="{C5F03E80-9288-4C8D-A89C-0E2DC6D3A089}" type="presOf" srcId="{E00BEF5D-C89E-4229-80DF-E4F8A8ED5081}" destId="{19C9B70A-7C79-4419-8363-4EF8BFC5E83C}" srcOrd="0" destOrd="0" presId="urn:microsoft.com/office/officeart/2008/layout/AlternatingHexagons"/>
    <dgm:cxn modelId="{DE0B9F8F-5CBB-438A-8501-7FB2A6018D47}" type="presOf" srcId="{AB51880A-4F32-42D2-BF67-8F9FAC3DF3DC}" destId="{C3110D44-02E5-46BD-8173-868B2AD35259}" srcOrd="0" destOrd="0" presId="urn:microsoft.com/office/officeart/2008/layout/AlternatingHexagons"/>
    <dgm:cxn modelId="{88AD20A3-75A5-46C4-9738-E1C26A4C793B}" type="presOf" srcId="{62CF945F-8122-4038-BCB1-8FD0A384A4EA}" destId="{D253C909-868A-4518-B08F-32589B189FB0}" srcOrd="0" destOrd="0" presId="urn:microsoft.com/office/officeart/2008/layout/AlternatingHexagons"/>
    <dgm:cxn modelId="{EF0506CF-69A3-4FBE-86EB-4B348F0C988F}" srcId="{3F71F121-BF83-4314-9792-29F25F716521}" destId="{AB51880A-4F32-42D2-BF67-8F9FAC3DF3DC}" srcOrd="1" destOrd="0" parTransId="{242A8A0B-5759-4D54-8C23-9B823A57DCBE}" sibTransId="{E00BEF5D-C89E-4229-80DF-E4F8A8ED5081}"/>
    <dgm:cxn modelId="{4FF251E3-A1DD-4E46-A6CF-591CDA96D346}" type="presOf" srcId="{157FDEDC-7D66-47F0-93AF-BA08B194E1FE}" destId="{EBBA25F8-D167-4A90-B3CE-43C66E0E91CF}" srcOrd="0" destOrd="0" presId="urn:microsoft.com/office/officeart/2008/layout/AlternatingHexagons"/>
    <dgm:cxn modelId="{940C5CF5-D16B-4038-9B6F-CA10A2123356}" type="presOf" srcId="{3F71F121-BF83-4314-9792-29F25F716521}" destId="{F5D43246-44B4-4F73-BCD0-047737110A20}" srcOrd="0" destOrd="0" presId="urn:microsoft.com/office/officeart/2008/layout/AlternatingHexagons"/>
    <dgm:cxn modelId="{6B4394FC-EB82-43A1-90AF-63C506C0D320}" srcId="{62CF945F-8122-4038-BCB1-8FD0A384A4EA}" destId="{0AAD8D86-BE38-408B-A941-96A45F2FD2EB}" srcOrd="0" destOrd="0" parTransId="{5258C21B-98B8-4525-BC59-3D804F6B8B9C}" sibTransId="{954805C8-02A2-4E25-9FBD-9D7F6329BD22}"/>
    <dgm:cxn modelId="{423586FF-29A3-4FBF-A70F-BC66032DB502}" type="presParOf" srcId="{F5D43246-44B4-4F73-BCD0-047737110A20}" destId="{A52F2A8B-1EE7-4C2C-B0F0-E20C966C8E04}" srcOrd="0" destOrd="0" presId="urn:microsoft.com/office/officeart/2008/layout/AlternatingHexagons"/>
    <dgm:cxn modelId="{1E69B059-7B2A-444E-A91C-698DC565C2C5}" type="presParOf" srcId="{A52F2A8B-1EE7-4C2C-B0F0-E20C966C8E04}" destId="{D253C909-868A-4518-B08F-32589B189FB0}" srcOrd="0" destOrd="0" presId="urn:microsoft.com/office/officeart/2008/layout/AlternatingHexagons"/>
    <dgm:cxn modelId="{F852D197-234F-46E6-AF7A-EF8DDC52439D}" type="presParOf" srcId="{A52F2A8B-1EE7-4C2C-B0F0-E20C966C8E04}" destId="{663D336C-6ED5-45E6-A267-67A8B30E3A3B}" srcOrd="1" destOrd="0" presId="urn:microsoft.com/office/officeart/2008/layout/AlternatingHexagons"/>
    <dgm:cxn modelId="{EEC359B1-A27E-4FA1-A270-EA4A59ADE74A}" type="presParOf" srcId="{A52F2A8B-1EE7-4C2C-B0F0-E20C966C8E04}" destId="{820C7237-C2B3-4912-9D1D-1B10840BF3BF}" srcOrd="2" destOrd="0" presId="urn:microsoft.com/office/officeart/2008/layout/AlternatingHexagons"/>
    <dgm:cxn modelId="{EEEC7AE9-CF82-43B1-A2F0-D22764C37357}" type="presParOf" srcId="{A52F2A8B-1EE7-4C2C-B0F0-E20C966C8E04}" destId="{C5829CDF-CAE3-4BD1-8F2E-C222AD93D3C3}" srcOrd="3" destOrd="0" presId="urn:microsoft.com/office/officeart/2008/layout/AlternatingHexagons"/>
    <dgm:cxn modelId="{31AB197E-32B1-4B39-B1E9-47EB8A650A97}" type="presParOf" srcId="{A52F2A8B-1EE7-4C2C-B0F0-E20C966C8E04}" destId="{EBBA25F8-D167-4A90-B3CE-43C66E0E91CF}" srcOrd="4" destOrd="0" presId="urn:microsoft.com/office/officeart/2008/layout/AlternatingHexagons"/>
    <dgm:cxn modelId="{99590C56-512D-408E-A4AF-27A8C8D05DA4}" type="presParOf" srcId="{F5D43246-44B4-4F73-BCD0-047737110A20}" destId="{A3425654-C0A5-4297-885E-5EAE9F64B9E6}" srcOrd="1" destOrd="0" presId="urn:microsoft.com/office/officeart/2008/layout/AlternatingHexagons"/>
    <dgm:cxn modelId="{D1265429-A44F-4140-8DB2-171F3ED4D567}" type="presParOf" srcId="{F5D43246-44B4-4F73-BCD0-047737110A20}" destId="{18ED0195-C01F-4AB5-A7AA-3DB8626E62A6}" srcOrd="2" destOrd="0" presId="urn:microsoft.com/office/officeart/2008/layout/AlternatingHexagons"/>
    <dgm:cxn modelId="{0785F716-C679-4424-91BF-8C78F53A0E1A}" type="presParOf" srcId="{18ED0195-C01F-4AB5-A7AA-3DB8626E62A6}" destId="{C3110D44-02E5-46BD-8173-868B2AD35259}" srcOrd="0" destOrd="0" presId="urn:microsoft.com/office/officeart/2008/layout/AlternatingHexagons"/>
    <dgm:cxn modelId="{F063462F-8AF8-40B6-AE44-E3FD374FCA15}" type="presParOf" srcId="{18ED0195-C01F-4AB5-A7AA-3DB8626E62A6}" destId="{3A81112F-8CC8-45CD-AB36-42181842E3E8}" srcOrd="1" destOrd="0" presId="urn:microsoft.com/office/officeart/2008/layout/AlternatingHexagons"/>
    <dgm:cxn modelId="{A4E38503-B685-4B44-98D8-6EE219594ADB}" type="presParOf" srcId="{18ED0195-C01F-4AB5-A7AA-3DB8626E62A6}" destId="{8AC2ADEC-35E1-4DCB-AB42-F46C8CFC8615}" srcOrd="2" destOrd="0" presId="urn:microsoft.com/office/officeart/2008/layout/AlternatingHexagons"/>
    <dgm:cxn modelId="{74D214C1-06C3-496A-A304-678B91D1D7C4}" type="presParOf" srcId="{18ED0195-C01F-4AB5-A7AA-3DB8626E62A6}" destId="{5B2EB48D-224F-4204-9898-115D19DB3F8D}" srcOrd="3" destOrd="0" presId="urn:microsoft.com/office/officeart/2008/layout/AlternatingHexagons"/>
    <dgm:cxn modelId="{33E7B632-693A-4D18-B8A9-B3E25816F1F3}" type="presParOf" srcId="{18ED0195-C01F-4AB5-A7AA-3DB8626E62A6}" destId="{19C9B70A-7C79-4419-8363-4EF8BFC5E83C}"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F71F121-BF83-4314-9792-29F25F716521}"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US"/>
        </a:p>
      </dgm:t>
    </dgm:pt>
    <dgm:pt modelId="{62CF945F-8122-4038-BCB1-8FD0A384A4EA}">
      <dgm:prSet phldrT="[Text]"/>
      <dgm:spPr>
        <a:solidFill>
          <a:srgbClr val="3CBEAE"/>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dirty="0"/>
            <a:t>Answer Rate</a:t>
          </a:r>
        </a:p>
        <a:p>
          <a:r>
            <a:rPr lang="en-US" b="1" dirty="0"/>
            <a:t>73%</a:t>
          </a:r>
        </a:p>
      </dgm:t>
    </dgm:pt>
    <dgm:pt modelId="{87A898C2-684D-4516-B6BA-FACB0B818388}" type="parTrans" cxnId="{3F7FA60C-8ECC-4762-A0B2-000641BA41DB}">
      <dgm:prSet/>
      <dgm:spPr/>
      <dgm:t>
        <a:bodyPr/>
        <a:lstStyle/>
        <a:p>
          <a:endParaRPr lang="en-US"/>
        </a:p>
      </dgm:t>
    </dgm:pt>
    <dgm:pt modelId="{157FDEDC-7D66-47F0-93AF-BA08B194E1FE}" type="sibTrans" cxnId="{3F7FA60C-8ECC-4762-A0B2-000641BA41DB}">
      <dgm:prSet/>
      <dgm:spPr>
        <a:solidFill>
          <a:srgbClr val="FF901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dirty="0"/>
            <a:t>Calls Answered</a:t>
          </a:r>
        </a:p>
        <a:p>
          <a:r>
            <a:rPr lang="en-US" b="1" dirty="0"/>
            <a:t>2,862</a:t>
          </a:r>
        </a:p>
      </dgm:t>
    </dgm:pt>
    <dgm:pt modelId="{0AAD8D86-BE38-408B-A941-96A45F2FD2EB}">
      <dgm:prSet phldrT="[Text]" custT="1"/>
      <dgm:spPr/>
      <dgm:t>
        <a:bodyPr/>
        <a:lstStyle/>
        <a:p>
          <a:pPr marL="0" algn="ctr" defTabSz="914400" rtl="0" eaLnBrk="1" latinLnBrk="0" hangingPunct="1"/>
          <a:r>
            <a:rPr lang="en-US" sz="2400" b="1" u="sng" kern="1200" dirty="0">
              <a:solidFill>
                <a:schemeClr val="tx1"/>
              </a:solidFill>
              <a:latin typeface="Arial" panose="020B0604020202020204" pitchFamily="34" charset="0"/>
              <a:ea typeface="+mn-ea"/>
              <a:cs typeface="Arial" panose="020B0604020202020204" pitchFamily="34" charset="0"/>
            </a:rPr>
            <a:t>211 Big Bend</a:t>
          </a:r>
        </a:p>
      </dgm:t>
    </dgm:pt>
    <dgm:pt modelId="{5258C21B-98B8-4525-BC59-3D804F6B8B9C}" type="parTrans" cxnId="{6B4394FC-EB82-43A1-90AF-63C506C0D320}">
      <dgm:prSet/>
      <dgm:spPr/>
      <dgm:t>
        <a:bodyPr/>
        <a:lstStyle/>
        <a:p>
          <a:endParaRPr lang="en-US"/>
        </a:p>
      </dgm:t>
    </dgm:pt>
    <dgm:pt modelId="{954805C8-02A2-4E25-9FBD-9D7F6329BD22}" type="sibTrans" cxnId="{6B4394FC-EB82-43A1-90AF-63C506C0D320}">
      <dgm:prSet/>
      <dgm:spPr/>
      <dgm:t>
        <a:bodyPr/>
        <a:lstStyle/>
        <a:p>
          <a:endParaRPr lang="en-US"/>
        </a:p>
      </dgm:t>
    </dgm:pt>
    <dgm:pt modelId="{AB51880A-4F32-42D2-BF67-8F9FAC3DF3DC}">
      <dgm:prSet phldrT="[Text]" custT="1"/>
      <dgm:spPr>
        <a:solidFill>
          <a:srgbClr val="00587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1700" dirty="0"/>
            <a:t>Average Speed to Answer</a:t>
          </a:r>
        </a:p>
        <a:p>
          <a:r>
            <a:rPr lang="en-US" sz="1600" b="1" dirty="0"/>
            <a:t> 26 Seconds</a:t>
          </a:r>
        </a:p>
      </dgm:t>
    </dgm:pt>
    <dgm:pt modelId="{242A8A0B-5759-4D54-8C23-9B823A57DCBE}" type="parTrans" cxnId="{EF0506CF-69A3-4FBE-86EB-4B348F0C988F}">
      <dgm:prSet/>
      <dgm:spPr/>
      <dgm:t>
        <a:bodyPr/>
        <a:lstStyle/>
        <a:p>
          <a:endParaRPr lang="en-US"/>
        </a:p>
      </dgm:t>
    </dgm:pt>
    <dgm:pt modelId="{E00BEF5D-C89E-4229-80DF-E4F8A8ED5081}" type="sibTrans" cxnId="{EF0506CF-69A3-4FBE-86EB-4B348F0C988F}">
      <dgm:prSet/>
      <dgm:spPr>
        <a:solidFill>
          <a:srgbClr val="FFC03C"/>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dirty="0"/>
            <a:t>Diversion Rate</a:t>
          </a:r>
        </a:p>
        <a:p>
          <a:r>
            <a:rPr lang="en-US" b="1" dirty="0"/>
            <a:t>99%</a:t>
          </a:r>
        </a:p>
      </dgm:t>
    </dgm:pt>
    <dgm:pt modelId="{F5D43246-44B4-4F73-BCD0-047737110A20}" type="pres">
      <dgm:prSet presAssocID="{3F71F121-BF83-4314-9792-29F25F716521}" presName="Name0" presStyleCnt="0">
        <dgm:presLayoutVars>
          <dgm:chMax/>
          <dgm:chPref/>
          <dgm:dir/>
          <dgm:animLvl val="lvl"/>
        </dgm:presLayoutVars>
      </dgm:prSet>
      <dgm:spPr/>
    </dgm:pt>
    <dgm:pt modelId="{A52F2A8B-1EE7-4C2C-B0F0-E20C966C8E04}" type="pres">
      <dgm:prSet presAssocID="{62CF945F-8122-4038-BCB1-8FD0A384A4EA}" presName="composite" presStyleCnt="0"/>
      <dgm:spPr/>
    </dgm:pt>
    <dgm:pt modelId="{D253C909-868A-4518-B08F-32589B189FB0}" type="pres">
      <dgm:prSet presAssocID="{62CF945F-8122-4038-BCB1-8FD0A384A4EA}" presName="Parent1" presStyleLbl="node1" presStyleIdx="0" presStyleCnt="4" custLinFactNeighborX="-18134" custLinFactNeighborY="19781">
        <dgm:presLayoutVars>
          <dgm:chMax val="1"/>
          <dgm:chPref val="1"/>
          <dgm:bulletEnabled val="1"/>
        </dgm:presLayoutVars>
      </dgm:prSet>
      <dgm:spPr/>
    </dgm:pt>
    <dgm:pt modelId="{663D336C-6ED5-45E6-A267-67A8B30E3A3B}" type="pres">
      <dgm:prSet presAssocID="{62CF945F-8122-4038-BCB1-8FD0A384A4EA}" presName="Childtext1" presStyleLbl="revTx" presStyleIdx="0" presStyleCnt="2" custScaleY="51466" custLinFactX="-44543" custLinFactNeighborX="-100000" custLinFactNeighborY="-79367">
        <dgm:presLayoutVars>
          <dgm:chMax val="0"/>
          <dgm:chPref val="0"/>
          <dgm:bulletEnabled val="1"/>
        </dgm:presLayoutVars>
      </dgm:prSet>
      <dgm:spPr/>
    </dgm:pt>
    <dgm:pt modelId="{820C7237-C2B3-4912-9D1D-1B10840BF3BF}" type="pres">
      <dgm:prSet presAssocID="{62CF945F-8122-4038-BCB1-8FD0A384A4EA}" presName="BalanceSpacing" presStyleCnt="0"/>
      <dgm:spPr/>
    </dgm:pt>
    <dgm:pt modelId="{C5829CDF-CAE3-4BD1-8F2E-C222AD93D3C3}" type="pres">
      <dgm:prSet presAssocID="{62CF945F-8122-4038-BCB1-8FD0A384A4EA}" presName="BalanceSpacing1" presStyleCnt="0"/>
      <dgm:spPr/>
    </dgm:pt>
    <dgm:pt modelId="{EBBA25F8-D167-4A90-B3CE-43C66E0E91CF}" type="pres">
      <dgm:prSet presAssocID="{157FDEDC-7D66-47F0-93AF-BA08B194E1FE}" presName="Accent1Text" presStyleLbl="node1" presStyleIdx="1" presStyleCnt="4" custLinFactNeighborX="-17790" custLinFactNeighborY="21075"/>
      <dgm:spPr/>
    </dgm:pt>
    <dgm:pt modelId="{A3425654-C0A5-4297-885E-5EAE9F64B9E6}" type="pres">
      <dgm:prSet presAssocID="{157FDEDC-7D66-47F0-93AF-BA08B194E1FE}" presName="spaceBetweenRectangles" presStyleCnt="0"/>
      <dgm:spPr/>
    </dgm:pt>
    <dgm:pt modelId="{18ED0195-C01F-4AB5-A7AA-3DB8626E62A6}" type="pres">
      <dgm:prSet presAssocID="{AB51880A-4F32-42D2-BF67-8F9FAC3DF3DC}" presName="composite" presStyleCnt="0"/>
      <dgm:spPr/>
    </dgm:pt>
    <dgm:pt modelId="{C3110D44-02E5-46BD-8173-868B2AD35259}" type="pres">
      <dgm:prSet presAssocID="{AB51880A-4F32-42D2-BF67-8F9FAC3DF3DC}" presName="Parent1" presStyleLbl="node1" presStyleIdx="2" presStyleCnt="4" custLinFactNeighborX="-17459" custLinFactNeighborY="17695">
        <dgm:presLayoutVars>
          <dgm:chMax val="1"/>
          <dgm:chPref val="1"/>
          <dgm:bulletEnabled val="1"/>
        </dgm:presLayoutVars>
      </dgm:prSet>
      <dgm:spPr/>
    </dgm:pt>
    <dgm:pt modelId="{3A81112F-8CC8-45CD-AB36-42181842E3E8}" type="pres">
      <dgm:prSet presAssocID="{AB51880A-4F32-42D2-BF67-8F9FAC3DF3DC}" presName="Childtext1" presStyleLbl="revTx" presStyleIdx="1" presStyleCnt="2">
        <dgm:presLayoutVars>
          <dgm:chMax val="0"/>
          <dgm:chPref val="0"/>
          <dgm:bulletEnabled val="1"/>
        </dgm:presLayoutVars>
      </dgm:prSet>
      <dgm:spPr/>
    </dgm:pt>
    <dgm:pt modelId="{8AC2ADEC-35E1-4DCB-AB42-F46C8CFC8615}" type="pres">
      <dgm:prSet presAssocID="{AB51880A-4F32-42D2-BF67-8F9FAC3DF3DC}" presName="BalanceSpacing" presStyleCnt="0"/>
      <dgm:spPr/>
    </dgm:pt>
    <dgm:pt modelId="{5B2EB48D-224F-4204-9898-115D19DB3F8D}" type="pres">
      <dgm:prSet presAssocID="{AB51880A-4F32-42D2-BF67-8F9FAC3DF3DC}" presName="BalanceSpacing1" presStyleCnt="0"/>
      <dgm:spPr/>
    </dgm:pt>
    <dgm:pt modelId="{19C9B70A-7C79-4419-8363-4EF8BFC5E83C}" type="pres">
      <dgm:prSet presAssocID="{E00BEF5D-C89E-4229-80DF-E4F8A8ED5081}" presName="Accent1Text" presStyleLbl="node1" presStyleIdx="3" presStyleCnt="4" custLinFactNeighborX="-19494" custLinFactNeighborY="17695"/>
      <dgm:spPr/>
    </dgm:pt>
  </dgm:ptLst>
  <dgm:cxnLst>
    <dgm:cxn modelId="{3F7FA60C-8ECC-4762-A0B2-000641BA41DB}" srcId="{3F71F121-BF83-4314-9792-29F25F716521}" destId="{62CF945F-8122-4038-BCB1-8FD0A384A4EA}" srcOrd="0" destOrd="0" parTransId="{87A898C2-684D-4516-B6BA-FACB0B818388}" sibTransId="{157FDEDC-7D66-47F0-93AF-BA08B194E1FE}"/>
    <dgm:cxn modelId="{96B6956F-8979-487E-9CE4-C998372DF10C}" type="presOf" srcId="{0AAD8D86-BE38-408B-A941-96A45F2FD2EB}" destId="{663D336C-6ED5-45E6-A267-67A8B30E3A3B}" srcOrd="0" destOrd="0" presId="urn:microsoft.com/office/officeart/2008/layout/AlternatingHexagons"/>
    <dgm:cxn modelId="{C5F03E80-9288-4C8D-A89C-0E2DC6D3A089}" type="presOf" srcId="{E00BEF5D-C89E-4229-80DF-E4F8A8ED5081}" destId="{19C9B70A-7C79-4419-8363-4EF8BFC5E83C}" srcOrd="0" destOrd="0" presId="urn:microsoft.com/office/officeart/2008/layout/AlternatingHexagons"/>
    <dgm:cxn modelId="{DE0B9F8F-5CBB-438A-8501-7FB2A6018D47}" type="presOf" srcId="{AB51880A-4F32-42D2-BF67-8F9FAC3DF3DC}" destId="{C3110D44-02E5-46BD-8173-868B2AD35259}" srcOrd="0" destOrd="0" presId="urn:microsoft.com/office/officeart/2008/layout/AlternatingHexagons"/>
    <dgm:cxn modelId="{88AD20A3-75A5-46C4-9738-E1C26A4C793B}" type="presOf" srcId="{62CF945F-8122-4038-BCB1-8FD0A384A4EA}" destId="{D253C909-868A-4518-B08F-32589B189FB0}" srcOrd="0" destOrd="0" presId="urn:microsoft.com/office/officeart/2008/layout/AlternatingHexagons"/>
    <dgm:cxn modelId="{EF0506CF-69A3-4FBE-86EB-4B348F0C988F}" srcId="{3F71F121-BF83-4314-9792-29F25F716521}" destId="{AB51880A-4F32-42D2-BF67-8F9FAC3DF3DC}" srcOrd="1" destOrd="0" parTransId="{242A8A0B-5759-4D54-8C23-9B823A57DCBE}" sibTransId="{E00BEF5D-C89E-4229-80DF-E4F8A8ED5081}"/>
    <dgm:cxn modelId="{4FF251E3-A1DD-4E46-A6CF-591CDA96D346}" type="presOf" srcId="{157FDEDC-7D66-47F0-93AF-BA08B194E1FE}" destId="{EBBA25F8-D167-4A90-B3CE-43C66E0E91CF}" srcOrd="0" destOrd="0" presId="urn:microsoft.com/office/officeart/2008/layout/AlternatingHexagons"/>
    <dgm:cxn modelId="{940C5CF5-D16B-4038-9B6F-CA10A2123356}" type="presOf" srcId="{3F71F121-BF83-4314-9792-29F25F716521}" destId="{F5D43246-44B4-4F73-BCD0-047737110A20}" srcOrd="0" destOrd="0" presId="urn:microsoft.com/office/officeart/2008/layout/AlternatingHexagons"/>
    <dgm:cxn modelId="{6B4394FC-EB82-43A1-90AF-63C506C0D320}" srcId="{62CF945F-8122-4038-BCB1-8FD0A384A4EA}" destId="{0AAD8D86-BE38-408B-A941-96A45F2FD2EB}" srcOrd="0" destOrd="0" parTransId="{5258C21B-98B8-4525-BC59-3D804F6B8B9C}" sibTransId="{954805C8-02A2-4E25-9FBD-9D7F6329BD22}"/>
    <dgm:cxn modelId="{423586FF-29A3-4FBF-A70F-BC66032DB502}" type="presParOf" srcId="{F5D43246-44B4-4F73-BCD0-047737110A20}" destId="{A52F2A8B-1EE7-4C2C-B0F0-E20C966C8E04}" srcOrd="0" destOrd="0" presId="urn:microsoft.com/office/officeart/2008/layout/AlternatingHexagons"/>
    <dgm:cxn modelId="{1E69B059-7B2A-444E-A91C-698DC565C2C5}" type="presParOf" srcId="{A52F2A8B-1EE7-4C2C-B0F0-E20C966C8E04}" destId="{D253C909-868A-4518-B08F-32589B189FB0}" srcOrd="0" destOrd="0" presId="urn:microsoft.com/office/officeart/2008/layout/AlternatingHexagons"/>
    <dgm:cxn modelId="{F852D197-234F-46E6-AF7A-EF8DDC52439D}" type="presParOf" srcId="{A52F2A8B-1EE7-4C2C-B0F0-E20C966C8E04}" destId="{663D336C-6ED5-45E6-A267-67A8B30E3A3B}" srcOrd="1" destOrd="0" presId="urn:microsoft.com/office/officeart/2008/layout/AlternatingHexagons"/>
    <dgm:cxn modelId="{EEC359B1-A27E-4FA1-A270-EA4A59ADE74A}" type="presParOf" srcId="{A52F2A8B-1EE7-4C2C-B0F0-E20C966C8E04}" destId="{820C7237-C2B3-4912-9D1D-1B10840BF3BF}" srcOrd="2" destOrd="0" presId="urn:microsoft.com/office/officeart/2008/layout/AlternatingHexagons"/>
    <dgm:cxn modelId="{EEEC7AE9-CF82-43B1-A2F0-D22764C37357}" type="presParOf" srcId="{A52F2A8B-1EE7-4C2C-B0F0-E20C966C8E04}" destId="{C5829CDF-CAE3-4BD1-8F2E-C222AD93D3C3}" srcOrd="3" destOrd="0" presId="urn:microsoft.com/office/officeart/2008/layout/AlternatingHexagons"/>
    <dgm:cxn modelId="{31AB197E-32B1-4B39-B1E9-47EB8A650A97}" type="presParOf" srcId="{A52F2A8B-1EE7-4C2C-B0F0-E20C966C8E04}" destId="{EBBA25F8-D167-4A90-B3CE-43C66E0E91CF}" srcOrd="4" destOrd="0" presId="urn:microsoft.com/office/officeart/2008/layout/AlternatingHexagons"/>
    <dgm:cxn modelId="{99590C56-512D-408E-A4AF-27A8C8D05DA4}" type="presParOf" srcId="{F5D43246-44B4-4F73-BCD0-047737110A20}" destId="{A3425654-C0A5-4297-885E-5EAE9F64B9E6}" srcOrd="1" destOrd="0" presId="urn:microsoft.com/office/officeart/2008/layout/AlternatingHexagons"/>
    <dgm:cxn modelId="{D1265429-A44F-4140-8DB2-171F3ED4D567}" type="presParOf" srcId="{F5D43246-44B4-4F73-BCD0-047737110A20}" destId="{18ED0195-C01F-4AB5-A7AA-3DB8626E62A6}" srcOrd="2" destOrd="0" presId="urn:microsoft.com/office/officeart/2008/layout/AlternatingHexagons"/>
    <dgm:cxn modelId="{0785F716-C679-4424-91BF-8C78F53A0E1A}" type="presParOf" srcId="{18ED0195-C01F-4AB5-A7AA-3DB8626E62A6}" destId="{C3110D44-02E5-46BD-8173-868B2AD35259}" srcOrd="0" destOrd="0" presId="urn:microsoft.com/office/officeart/2008/layout/AlternatingHexagons"/>
    <dgm:cxn modelId="{F063462F-8AF8-40B6-AE44-E3FD374FCA15}" type="presParOf" srcId="{18ED0195-C01F-4AB5-A7AA-3DB8626E62A6}" destId="{3A81112F-8CC8-45CD-AB36-42181842E3E8}" srcOrd="1" destOrd="0" presId="urn:microsoft.com/office/officeart/2008/layout/AlternatingHexagons"/>
    <dgm:cxn modelId="{A4E38503-B685-4B44-98D8-6EE219594ADB}" type="presParOf" srcId="{18ED0195-C01F-4AB5-A7AA-3DB8626E62A6}" destId="{8AC2ADEC-35E1-4DCB-AB42-F46C8CFC8615}" srcOrd="2" destOrd="0" presId="urn:microsoft.com/office/officeart/2008/layout/AlternatingHexagons"/>
    <dgm:cxn modelId="{74D214C1-06C3-496A-A304-678B91D1D7C4}" type="presParOf" srcId="{18ED0195-C01F-4AB5-A7AA-3DB8626E62A6}" destId="{5B2EB48D-224F-4204-9898-115D19DB3F8D}" srcOrd="3" destOrd="0" presId="urn:microsoft.com/office/officeart/2008/layout/AlternatingHexagons"/>
    <dgm:cxn modelId="{33E7B632-693A-4D18-B8A9-B3E25816F1F3}" type="presParOf" srcId="{18ED0195-C01F-4AB5-A7AA-3DB8626E62A6}" destId="{19C9B70A-7C79-4419-8363-4EF8BFC5E83C}" srcOrd="4" destOrd="0" presId="urn:microsoft.com/office/officeart/2008/layout/AlternatingHexagon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F71F121-BF83-4314-9792-29F25F716521}"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US"/>
        </a:p>
      </dgm:t>
    </dgm:pt>
    <dgm:pt modelId="{62CF945F-8122-4038-BCB1-8FD0A384A4EA}">
      <dgm:prSet phldrT="[Text]"/>
      <dgm:spPr>
        <a:solidFill>
          <a:srgbClr val="3CBEAE"/>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dirty="0"/>
            <a:t>Answer Rate</a:t>
          </a:r>
        </a:p>
        <a:p>
          <a:r>
            <a:rPr lang="en-US" b="1" dirty="0"/>
            <a:t>99%</a:t>
          </a:r>
        </a:p>
      </dgm:t>
    </dgm:pt>
    <dgm:pt modelId="{87A898C2-684D-4516-B6BA-FACB0B818388}" type="parTrans" cxnId="{3F7FA60C-8ECC-4762-A0B2-000641BA41DB}">
      <dgm:prSet/>
      <dgm:spPr/>
      <dgm:t>
        <a:bodyPr/>
        <a:lstStyle/>
        <a:p>
          <a:endParaRPr lang="en-US"/>
        </a:p>
      </dgm:t>
    </dgm:pt>
    <dgm:pt modelId="{157FDEDC-7D66-47F0-93AF-BA08B194E1FE}" type="sibTrans" cxnId="{3F7FA60C-8ECC-4762-A0B2-000641BA41DB}">
      <dgm:prSet/>
      <dgm:spPr>
        <a:solidFill>
          <a:srgbClr val="FF901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dirty="0"/>
            <a:t>Calls Answered</a:t>
          </a:r>
        </a:p>
        <a:p>
          <a:r>
            <a:rPr lang="en-US" b="1" dirty="0"/>
            <a:t>2,866</a:t>
          </a:r>
        </a:p>
      </dgm:t>
    </dgm:pt>
    <dgm:pt modelId="{0AAD8D86-BE38-408B-A941-96A45F2FD2EB}">
      <dgm:prSet phldrT="[Text]" custT="1"/>
      <dgm:spPr/>
      <dgm:t>
        <a:bodyPr/>
        <a:lstStyle/>
        <a:p>
          <a:pPr marL="0" lvl="0" indent="0" algn="ctr" defTabSz="914400" rtl="0" eaLnBrk="1" latinLnBrk="0" hangingPunct="1">
            <a:lnSpc>
              <a:spcPct val="90000"/>
            </a:lnSpc>
            <a:spcBef>
              <a:spcPct val="0"/>
            </a:spcBef>
            <a:spcAft>
              <a:spcPct val="35000"/>
            </a:spcAft>
            <a:buNone/>
          </a:pPr>
          <a:r>
            <a:rPr lang="en-US" sz="2400" b="1" kern="1200" dirty="0">
              <a:solidFill>
                <a:srgbClr val="193441"/>
              </a:solidFill>
              <a:latin typeface="Arial" panose="020B0604020202020204" pitchFamily="34" charset="0"/>
              <a:ea typeface="+mn-ea"/>
              <a:cs typeface="Arial" panose="020B0604020202020204" pitchFamily="34" charset="0"/>
            </a:rPr>
            <a:t>211 United Way of </a:t>
          </a:r>
          <a:r>
            <a:rPr lang="en-US" sz="2400" b="1" u="sng" kern="1200" dirty="0">
              <a:solidFill>
                <a:srgbClr val="193441"/>
              </a:solidFill>
              <a:latin typeface="Arial" panose="020B0604020202020204" pitchFamily="34" charset="0"/>
              <a:ea typeface="+mn-ea"/>
              <a:cs typeface="Arial" panose="020B0604020202020204" pitchFamily="34" charset="0"/>
            </a:rPr>
            <a:t>West Florida</a:t>
          </a:r>
        </a:p>
      </dgm:t>
    </dgm:pt>
    <dgm:pt modelId="{5258C21B-98B8-4525-BC59-3D804F6B8B9C}" type="parTrans" cxnId="{6B4394FC-EB82-43A1-90AF-63C506C0D320}">
      <dgm:prSet/>
      <dgm:spPr/>
      <dgm:t>
        <a:bodyPr/>
        <a:lstStyle/>
        <a:p>
          <a:endParaRPr lang="en-US"/>
        </a:p>
      </dgm:t>
    </dgm:pt>
    <dgm:pt modelId="{954805C8-02A2-4E25-9FBD-9D7F6329BD22}" type="sibTrans" cxnId="{6B4394FC-EB82-43A1-90AF-63C506C0D320}">
      <dgm:prSet/>
      <dgm:spPr/>
      <dgm:t>
        <a:bodyPr/>
        <a:lstStyle/>
        <a:p>
          <a:endParaRPr lang="en-US"/>
        </a:p>
      </dgm:t>
    </dgm:pt>
    <dgm:pt modelId="{AB51880A-4F32-42D2-BF67-8F9FAC3DF3DC}">
      <dgm:prSet phldrT="[Text]" custT="1"/>
      <dgm:spPr>
        <a:solidFill>
          <a:srgbClr val="00587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1700" dirty="0"/>
            <a:t>Average Speed to Answer</a:t>
          </a:r>
        </a:p>
        <a:p>
          <a:r>
            <a:rPr lang="en-US" sz="1600" b="1" dirty="0"/>
            <a:t>2 Seconds</a:t>
          </a:r>
        </a:p>
      </dgm:t>
    </dgm:pt>
    <dgm:pt modelId="{242A8A0B-5759-4D54-8C23-9B823A57DCBE}" type="parTrans" cxnId="{EF0506CF-69A3-4FBE-86EB-4B348F0C988F}">
      <dgm:prSet/>
      <dgm:spPr/>
      <dgm:t>
        <a:bodyPr/>
        <a:lstStyle/>
        <a:p>
          <a:endParaRPr lang="en-US"/>
        </a:p>
      </dgm:t>
    </dgm:pt>
    <dgm:pt modelId="{E00BEF5D-C89E-4229-80DF-E4F8A8ED5081}" type="sibTrans" cxnId="{EF0506CF-69A3-4FBE-86EB-4B348F0C988F}">
      <dgm:prSet/>
      <dgm:spPr>
        <a:solidFill>
          <a:srgbClr val="FFC03C"/>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dirty="0"/>
            <a:t>Diversion Rate</a:t>
          </a:r>
        </a:p>
        <a:p>
          <a:r>
            <a:rPr lang="en-US" b="1" dirty="0"/>
            <a:t>89%</a:t>
          </a:r>
        </a:p>
      </dgm:t>
    </dgm:pt>
    <dgm:pt modelId="{F5D43246-44B4-4F73-BCD0-047737110A20}" type="pres">
      <dgm:prSet presAssocID="{3F71F121-BF83-4314-9792-29F25F716521}" presName="Name0" presStyleCnt="0">
        <dgm:presLayoutVars>
          <dgm:chMax/>
          <dgm:chPref/>
          <dgm:dir/>
          <dgm:animLvl val="lvl"/>
        </dgm:presLayoutVars>
      </dgm:prSet>
      <dgm:spPr/>
    </dgm:pt>
    <dgm:pt modelId="{A52F2A8B-1EE7-4C2C-B0F0-E20C966C8E04}" type="pres">
      <dgm:prSet presAssocID="{62CF945F-8122-4038-BCB1-8FD0A384A4EA}" presName="composite" presStyleCnt="0"/>
      <dgm:spPr/>
    </dgm:pt>
    <dgm:pt modelId="{D253C909-868A-4518-B08F-32589B189FB0}" type="pres">
      <dgm:prSet presAssocID="{62CF945F-8122-4038-BCB1-8FD0A384A4EA}" presName="Parent1" presStyleLbl="node1" presStyleIdx="0" presStyleCnt="4" custLinFactNeighborX="-18134" custLinFactNeighborY="19781">
        <dgm:presLayoutVars>
          <dgm:chMax val="1"/>
          <dgm:chPref val="1"/>
          <dgm:bulletEnabled val="1"/>
        </dgm:presLayoutVars>
      </dgm:prSet>
      <dgm:spPr/>
    </dgm:pt>
    <dgm:pt modelId="{663D336C-6ED5-45E6-A267-67A8B30E3A3B}" type="pres">
      <dgm:prSet presAssocID="{62CF945F-8122-4038-BCB1-8FD0A384A4EA}" presName="Childtext1" presStyleLbl="revTx" presStyleIdx="0" presStyleCnt="2" custScaleX="120453" custScaleY="72500" custLinFactX="-48916" custLinFactNeighborX="-100000" custLinFactNeighborY="-89914">
        <dgm:presLayoutVars>
          <dgm:chMax val="0"/>
          <dgm:chPref val="0"/>
          <dgm:bulletEnabled val="1"/>
        </dgm:presLayoutVars>
      </dgm:prSet>
      <dgm:spPr/>
    </dgm:pt>
    <dgm:pt modelId="{820C7237-C2B3-4912-9D1D-1B10840BF3BF}" type="pres">
      <dgm:prSet presAssocID="{62CF945F-8122-4038-BCB1-8FD0A384A4EA}" presName="BalanceSpacing" presStyleCnt="0"/>
      <dgm:spPr/>
    </dgm:pt>
    <dgm:pt modelId="{C5829CDF-CAE3-4BD1-8F2E-C222AD93D3C3}" type="pres">
      <dgm:prSet presAssocID="{62CF945F-8122-4038-BCB1-8FD0A384A4EA}" presName="BalanceSpacing1" presStyleCnt="0"/>
      <dgm:spPr/>
    </dgm:pt>
    <dgm:pt modelId="{EBBA25F8-D167-4A90-B3CE-43C66E0E91CF}" type="pres">
      <dgm:prSet presAssocID="{157FDEDC-7D66-47F0-93AF-BA08B194E1FE}" presName="Accent1Text" presStyleLbl="node1" presStyleIdx="1" presStyleCnt="4" custLinFactNeighborX="-17790" custLinFactNeighborY="21075"/>
      <dgm:spPr/>
    </dgm:pt>
    <dgm:pt modelId="{A3425654-C0A5-4297-885E-5EAE9F64B9E6}" type="pres">
      <dgm:prSet presAssocID="{157FDEDC-7D66-47F0-93AF-BA08B194E1FE}" presName="spaceBetweenRectangles" presStyleCnt="0"/>
      <dgm:spPr/>
    </dgm:pt>
    <dgm:pt modelId="{18ED0195-C01F-4AB5-A7AA-3DB8626E62A6}" type="pres">
      <dgm:prSet presAssocID="{AB51880A-4F32-42D2-BF67-8F9FAC3DF3DC}" presName="composite" presStyleCnt="0"/>
      <dgm:spPr/>
    </dgm:pt>
    <dgm:pt modelId="{C3110D44-02E5-46BD-8173-868B2AD35259}" type="pres">
      <dgm:prSet presAssocID="{AB51880A-4F32-42D2-BF67-8F9FAC3DF3DC}" presName="Parent1" presStyleLbl="node1" presStyleIdx="2" presStyleCnt="4" custLinFactNeighborX="-24020" custLinFactNeighborY="17803">
        <dgm:presLayoutVars>
          <dgm:chMax val="1"/>
          <dgm:chPref val="1"/>
          <dgm:bulletEnabled val="1"/>
        </dgm:presLayoutVars>
      </dgm:prSet>
      <dgm:spPr/>
    </dgm:pt>
    <dgm:pt modelId="{3A81112F-8CC8-45CD-AB36-42181842E3E8}" type="pres">
      <dgm:prSet presAssocID="{AB51880A-4F32-42D2-BF67-8F9FAC3DF3DC}" presName="Childtext1" presStyleLbl="revTx" presStyleIdx="1" presStyleCnt="2">
        <dgm:presLayoutVars>
          <dgm:chMax val="0"/>
          <dgm:chPref val="0"/>
          <dgm:bulletEnabled val="1"/>
        </dgm:presLayoutVars>
      </dgm:prSet>
      <dgm:spPr/>
    </dgm:pt>
    <dgm:pt modelId="{8AC2ADEC-35E1-4DCB-AB42-F46C8CFC8615}" type="pres">
      <dgm:prSet presAssocID="{AB51880A-4F32-42D2-BF67-8F9FAC3DF3DC}" presName="BalanceSpacing" presStyleCnt="0"/>
      <dgm:spPr/>
    </dgm:pt>
    <dgm:pt modelId="{5B2EB48D-224F-4204-9898-115D19DB3F8D}" type="pres">
      <dgm:prSet presAssocID="{AB51880A-4F32-42D2-BF67-8F9FAC3DF3DC}" presName="BalanceSpacing1" presStyleCnt="0"/>
      <dgm:spPr/>
    </dgm:pt>
    <dgm:pt modelId="{19C9B70A-7C79-4419-8363-4EF8BFC5E83C}" type="pres">
      <dgm:prSet presAssocID="{E00BEF5D-C89E-4229-80DF-E4F8A8ED5081}" presName="Accent1Text" presStyleLbl="node1" presStyleIdx="3" presStyleCnt="4" custLinFactNeighborX="-22670" custLinFactNeighborY="17803"/>
      <dgm:spPr/>
    </dgm:pt>
  </dgm:ptLst>
  <dgm:cxnLst>
    <dgm:cxn modelId="{3F7FA60C-8ECC-4762-A0B2-000641BA41DB}" srcId="{3F71F121-BF83-4314-9792-29F25F716521}" destId="{62CF945F-8122-4038-BCB1-8FD0A384A4EA}" srcOrd="0" destOrd="0" parTransId="{87A898C2-684D-4516-B6BA-FACB0B818388}" sibTransId="{157FDEDC-7D66-47F0-93AF-BA08B194E1FE}"/>
    <dgm:cxn modelId="{96B6956F-8979-487E-9CE4-C998372DF10C}" type="presOf" srcId="{0AAD8D86-BE38-408B-A941-96A45F2FD2EB}" destId="{663D336C-6ED5-45E6-A267-67A8B30E3A3B}" srcOrd="0" destOrd="0" presId="urn:microsoft.com/office/officeart/2008/layout/AlternatingHexagons"/>
    <dgm:cxn modelId="{C5F03E80-9288-4C8D-A89C-0E2DC6D3A089}" type="presOf" srcId="{E00BEF5D-C89E-4229-80DF-E4F8A8ED5081}" destId="{19C9B70A-7C79-4419-8363-4EF8BFC5E83C}" srcOrd="0" destOrd="0" presId="urn:microsoft.com/office/officeart/2008/layout/AlternatingHexagons"/>
    <dgm:cxn modelId="{DE0B9F8F-5CBB-438A-8501-7FB2A6018D47}" type="presOf" srcId="{AB51880A-4F32-42D2-BF67-8F9FAC3DF3DC}" destId="{C3110D44-02E5-46BD-8173-868B2AD35259}" srcOrd="0" destOrd="0" presId="urn:microsoft.com/office/officeart/2008/layout/AlternatingHexagons"/>
    <dgm:cxn modelId="{88AD20A3-75A5-46C4-9738-E1C26A4C793B}" type="presOf" srcId="{62CF945F-8122-4038-BCB1-8FD0A384A4EA}" destId="{D253C909-868A-4518-B08F-32589B189FB0}" srcOrd="0" destOrd="0" presId="urn:microsoft.com/office/officeart/2008/layout/AlternatingHexagons"/>
    <dgm:cxn modelId="{EF0506CF-69A3-4FBE-86EB-4B348F0C988F}" srcId="{3F71F121-BF83-4314-9792-29F25F716521}" destId="{AB51880A-4F32-42D2-BF67-8F9FAC3DF3DC}" srcOrd="1" destOrd="0" parTransId="{242A8A0B-5759-4D54-8C23-9B823A57DCBE}" sibTransId="{E00BEF5D-C89E-4229-80DF-E4F8A8ED5081}"/>
    <dgm:cxn modelId="{4FF251E3-A1DD-4E46-A6CF-591CDA96D346}" type="presOf" srcId="{157FDEDC-7D66-47F0-93AF-BA08B194E1FE}" destId="{EBBA25F8-D167-4A90-B3CE-43C66E0E91CF}" srcOrd="0" destOrd="0" presId="urn:microsoft.com/office/officeart/2008/layout/AlternatingHexagons"/>
    <dgm:cxn modelId="{940C5CF5-D16B-4038-9B6F-CA10A2123356}" type="presOf" srcId="{3F71F121-BF83-4314-9792-29F25F716521}" destId="{F5D43246-44B4-4F73-BCD0-047737110A20}" srcOrd="0" destOrd="0" presId="urn:microsoft.com/office/officeart/2008/layout/AlternatingHexagons"/>
    <dgm:cxn modelId="{6B4394FC-EB82-43A1-90AF-63C506C0D320}" srcId="{62CF945F-8122-4038-BCB1-8FD0A384A4EA}" destId="{0AAD8D86-BE38-408B-A941-96A45F2FD2EB}" srcOrd="0" destOrd="0" parTransId="{5258C21B-98B8-4525-BC59-3D804F6B8B9C}" sibTransId="{954805C8-02A2-4E25-9FBD-9D7F6329BD22}"/>
    <dgm:cxn modelId="{423586FF-29A3-4FBF-A70F-BC66032DB502}" type="presParOf" srcId="{F5D43246-44B4-4F73-BCD0-047737110A20}" destId="{A52F2A8B-1EE7-4C2C-B0F0-E20C966C8E04}" srcOrd="0" destOrd="0" presId="urn:microsoft.com/office/officeart/2008/layout/AlternatingHexagons"/>
    <dgm:cxn modelId="{1E69B059-7B2A-444E-A91C-698DC565C2C5}" type="presParOf" srcId="{A52F2A8B-1EE7-4C2C-B0F0-E20C966C8E04}" destId="{D253C909-868A-4518-B08F-32589B189FB0}" srcOrd="0" destOrd="0" presId="urn:microsoft.com/office/officeart/2008/layout/AlternatingHexagons"/>
    <dgm:cxn modelId="{F852D197-234F-46E6-AF7A-EF8DDC52439D}" type="presParOf" srcId="{A52F2A8B-1EE7-4C2C-B0F0-E20C966C8E04}" destId="{663D336C-6ED5-45E6-A267-67A8B30E3A3B}" srcOrd="1" destOrd="0" presId="urn:microsoft.com/office/officeart/2008/layout/AlternatingHexagons"/>
    <dgm:cxn modelId="{EEC359B1-A27E-4FA1-A270-EA4A59ADE74A}" type="presParOf" srcId="{A52F2A8B-1EE7-4C2C-B0F0-E20C966C8E04}" destId="{820C7237-C2B3-4912-9D1D-1B10840BF3BF}" srcOrd="2" destOrd="0" presId="urn:microsoft.com/office/officeart/2008/layout/AlternatingHexagons"/>
    <dgm:cxn modelId="{EEEC7AE9-CF82-43B1-A2F0-D22764C37357}" type="presParOf" srcId="{A52F2A8B-1EE7-4C2C-B0F0-E20C966C8E04}" destId="{C5829CDF-CAE3-4BD1-8F2E-C222AD93D3C3}" srcOrd="3" destOrd="0" presId="urn:microsoft.com/office/officeart/2008/layout/AlternatingHexagons"/>
    <dgm:cxn modelId="{31AB197E-32B1-4B39-B1E9-47EB8A650A97}" type="presParOf" srcId="{A52F2A8B-1EE7-4C2C-B0F0-E20C966C8E04}" destId="{EBBA25F8-D167-4A90-B3CE-43C66E0E91CF}" srcOrd="4" destOrd="0" presId="urn:microsoft.com/office/officeart/2008/layout/AlternatingHexagons"/>
    <dgm:cxn modelId="{99590C56-512D-408E-A4AF-27A8C8D05DA4}" type="presParOf" srcId="{F5D43246-44B4-4F73-BCD0-047737110A20}" destId="{A3425654-C0A5-4297-885E-5EAE9F64B9E6}" srcOrd="1" destOrd="0" presId="urn:microsoft.com/office/officeart/2008/layout/AlternatingHexagons"/>
    <dgm:cxn modelId="{D1265429-A44F-4140-8DB2-171F3ED4D567}" type="presParOf" srcId="{F5D43246-44B4-4F73-BCD0-047737110A20}" destId="{18ED0195-C01F-4AB5-A7AA-3DB8626E62A6}" srcOrd="2" destOrd="0" presId="urn:microsoft.com/office/officeart/2008/layout/AlternatingHexagons"/>
    <dgm:cxn modelId="{0785F716-C679-4424-91BF-8C78F53A0E1A}" type="presParOf" srcId="{18ED0195-C01F-4AB5-A7AA-3DB8626E62A6}" destId="{C3110D44-02E5-46BD-8173-868B2AD35259}" srcOrd="0" destOrd="0" presId="urn:microsoft.com/office/officeart/2008/layout/AlternatingHexagons"/>
    <dgm:cxn modelId="{F063462F-8AF8-40B6-AE44-E3FD374FCA15}" type="presParOf" srcId="{18ED0195-C01F-4AB5-A7AA-3DB8626E62A6}" destId="{3A81112F-8CC8-45CD-AB36-42181842E3E8}" srcOrd="1" destOrd="0" presId="urn:microsoft.com/office/officeart/2008/layout/AlternatingHexagons"/>
    <dgm:cxn modelId="{A4E38503-B685-4B44-98D8-6EE219594ADB}" type="presParOf" srcId="{18ED0195-C01F-4AB5-A7AA-3DB8626E62A6}" destId="{8AC2ADEC-35E1-4DCB-AB42-F46C8CFC8615}" srcOrd="2" destOrd="0" presId="urn:microsoft.com/office/officeart/2008/layout/AlternatingHexagons"/>
    <dgm:cxn modelId="{74D214C1-06C3-496A-A304-678B91D1D7C4}" type="presParOf" srcId="{18ED0195-C01F-4AB5-A7AA-3DB8626E62A6}" destId="{5B2EB48D-224F-4204-9898-115D19DB3F8D}" srcOrd="3" destOrd="0" presId="urn:microsoft.com/office/officeart/2008/layout/AlternatingHexagons"/>
    <dgm:cxn modelId="{33E7B632-693A-4D18-B8A9-B3E25816F1F3}" type="presParOf" srcId="{18ED0195-C01F-4AB5-A7AA-3DB8626E62A6}" destId="{19C9B70A-7C79-4419-8363-4EF8BFC5E83C}"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F71F121-BF83-4314-9792-29F25F716521}"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US"/>
        </a:p>
      </dgm:t>
    </dgm:pt>
    <dgm:pt modelId="{62CF945F-8122-4038-BCB1-8FD0A384A4EA}">
      <dgm:prSet phldrT="[Text]"/>
      <dgm:spPr>
        <a:solidFill>
          <a:srgbClr val="3CBEAE"/>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dirty="0"/>
            <a:t>Answer Rate</a:t>
          </a:r>
        </a:p>
        <a:p>
          <a:r>
            <a:rPr lang="en-US" b="1" dirty="0"/>
            <a:t>82%</a:t>
          </a:r>
        </a:p>
      </dgm:t>
    </dgm:pt>
    <dgm:pt modelId="{87A898C2-684D-4516-B6BA-FACB0B818388}" type="parTrans" cxnId="{3F7FA60C-8ECC-4762-A0B2-000641BA41DB}">
      <dgm:prSet/>
      <dgm:spPr/>
      <dgm:t>
        <a:bodyPr/>
        <a:lstStyle/>
        <a:p>
          <a:endParaRPr lang="en-US"/>
        </a:p>
      </dgm:t>
    </dgm:pt>
    <dgm:pt modelId="{157FDEDC-7D66-47F0-93AF-BA08B194E1FE}" type="sibTrans" cxnId="{3F7FA60C-8ECC-4762-A0B2-000641BA41DB}">
      <dgm:prSet/>
      <dgm:spPr>
        <a:solidFill>
          <a:srgbClr val="FF901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dirty="0"/>
            <a:t>Calls Answered</a:t>
          </a:r>
        </a:p>
        <a:p>
          <a:r>
            <a:rPr lang="en-US" b="1" dirty="0"/>
            <a:t>689</a:t>
          </a:r>
        </a:p>
      </dgm:t>
    </dgm:pt>
    <dgm:pt modelId="{0AAD8D86-BE38-408B-A941-96A45F2FD2EB}">
      <dgm:prSet phldrT="[Text]" custT="1"/>
      <dgm:spPr/>
      <dgm:t>
        <a:bodyPr/>
        <a:lstStyle/>
        <a:p>
          <a:pPr marL="0" algn="ctr" defTabSz="914400" rtl="0" eaLnBrk="1" latinLnBrk="0" hangingPunct="1"/>
          <a:r>
            <a:rPr lang="en-US" sz="2400" b="1" u="sng" kern="1200" dirty="0">
              <a:solidFill>
                <a:schemeClr val="tx1"/>
              </a:solidFill>
              <a:latin typeface="Arial" panose="020B0604020202020204" pitchFamily="34" charset="0"/>
              <a:ea typeface="+mn-ea"/>
              <a:cs typeface="Arial" panose="020B0604020202020204" pitchFamily="34" charset="0"/>
            </a:rPr>
            <a:t>211 Big Bend</a:t>
          </a:r>
        </a:p>
      </dgm:t>
    </dgm:pt>
    <dgm:pt modelId="{5258C21B-98B8-4525-BC59-3D804F6B8B9C}" type="parTrans" cxnId="{6B4394FC-EB82-43A1-90AF-63C506C0D320}">
      <dgm:prSet/>
      <dgm:spPr/>
      <dgm:t>
        <a:bodyPr/>
        <a:lstStyle/>
        <a:p>
          <a:endParaRPr lang="en-US"/>
        </a:p>
      </dgm:t>
    </dgm:pt>
    <dgm:pt modelId="{954805C8-02A2-4E25-9FBD-9D7F6329BD22}" type="sibTrans" cxnId="{6B4394FC-EB82-43A1-90AF-63C506C0D320}">
      <dgm:prSet/>
      <dgm:spPr/>
      <dgm:t>
        <a:bodyPr/>
        <a:lstStyle/>
        <a:p>
          <a:endParaRPr lang="en-US"/>
        </a:p>
      </dgm:t>
    </dgm:pt>
    <dgm:pt modelId="{AB51880A-4F32-42D2-BF67-8F9FAC3DF3DC}">
      <dgm:prSet phldrT="[Text]" custT="1"/>
      <dgm:spPr>
        <a:solidFill>
          <a:srgbClr val="00587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1700" dirty="0"/>
            <a:t>Average Speed to Answer</a:t>
          </a:r>
        </a:p>
        <a:p>
          <a:r>
            <a:rPr lang="en-US" sz="1600" b="1" dirty="0"/>
            <a:t> 25 Seconds</a:t>
          </a:r>
        </a:p>
      </dgm:t>
    </dgm:pt>
    <dgm:pt modelId="{242A8A0B-5759-4D54-8C23-9B823A57DCBE}" type="parTrans" cxnId="{EF0506CF-69A3-4FBE-86EB-4B348F0C988F}">
      <dgm:prSet/>
      <dgm:spPr/>
      <dgm:t>
        <a:bodyPr/>
        <a:lstStyle/>
        <a:p>
          <a:endParaRPr lang="en-US"/>
        </a:p>
      </dgm:t>
    </dgm:pt>
    <dgm:pt modelId="{E00BEF5D-C89E-4229-80DF-E4F8A8ED5081}" type="sibTrans" cxnId="{EF0506CF-69A3-4FBE-86EB-4B348F0C988F}">
      <dgm:prSet/>
      <dgm:spPr>
        <a:solidFill>
          <a:srgbClr val="FFC03C"/>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dirty="0"/>
            <a:t>Diversion Rate</a:t>
          </a:r>
        </a:p>
        <a:p>
          <a:r>
            <a:rPr lang="en-US" b="1" dirty="0"/>
            <a:t>99%</a:t>
          </a:r>
        </a:p>
      </dgm:t>
    </dgm:pt>
    <dgm:pt modelId="{F5D43246-44B4-4F73-BCD0-047737110A20}" type="pres">
      <dgm:prSet presAssocID="{3F71F121-BF83-4314-9792-29F25F716521}" presName="Name0" presStyleCnt="0">
        <dgm:presLayoutVars>
          <dgm:chMax/>
          <dgm:chPref/>
          <dgm:dir/>
          <dgm:animLvl val="lvl"/>
        </dgm:presLayoutVars>
      </dgm:prSet>
      <dgm:spPr/>
    </dgm:pt>
    <dgm:pt modelId="{A52F2A8B-1EE7-4C2C-B0F0-E20C966C8E04}" type="pres">
      <dgm:prSet presAssocID="{62CF945F-8122-4038-BCB1-8FD0A384A4EA}" presName="composite" presStyleCnt="0"/>
      <dgm:spPr/>
    </dgm:pt>
    <dgm:pt modelId="{D253C909-868A-4518-B08F-32589B189FB0}" type="pres">
      <dgm:prSet presAssocID="{62CF945F-8122-4038-BCB1-8FD0A384A4EA}" presName="Parent1" presStyleLbl="node1" presStyleIdx="0" presStyleCnt="4" custLinFactNeighborX="-18134" custLinFactNeighborY="19781">
        <dgm:presLayoutVars>
          <dgm:chMax val="1"/>
          <dgm:chPref val="1"/>
          <dgm:bulletEnabled val="1"/>
        </dgm:presLayoutVars>
      </dgm:prSet>
      <dgm:spPr/>
    </dgm:pt>
    <dgm:pt modelId="{663D336C-6ED5-45E6-A267-67A8B30E3A3B}" type="pres">
      <dgm:prSet presAssocID="{62CF945F-8122-4038-BCB1-8FD0A384A4EA}" presName="Childtext1" presStyleLbl="revTx" presStyleIdx="0" presStyleCnt="2" custScaleY="51466" custLinFactX="-44543" custLinFactNeighborX="-100000" custLinFactNeighborY="-79367">
        <dgm:presLayoutVars>
          <dgm:chMax val="0"/>
          <dgm:chPref val="0"/>
          <dgm:bulletEnabled val="1"/>
        </dgm:presLayoutVars>
      </dgm:prSet>
      <dgm:spPr/>
    </dgm:pt>
    <dgm:pt modelId="{820C7237-C2B3-4912-9D1D-1B10840BF3BF}" type="pres">
      <dgm:prSet presAssocID="{62CF945F-8122-4038-BCB1-8FD0A384A4EA}" presName="BalanceSpacing" presStyleCnt="0"/>
      <dgm:spPr/>
    </dgm:pt>
    <dgm:pt modelId="{C5829CDF-CAE3-4BD1-8F2E-C222AD93D3C3}" type="pres">
      <dgm:prSet presAssocID="{62CF945F-8122-4038-BCB1-8FD0A384A4EA}" presName="BalanceSpacing1" presStyleCnt="0"/>
      <dgm:spPr/>
    </dgm:pt>
    <dgm:pt modelId="{EBBA25F8-D167-4A90-B3CE-43C66E0E91CF}" type="pres">
      <dgm:prSet presAssocID="{157FDEDC-7D66-47F0-93AF-BA08B194E1FE}" presName="Accent1Text" presStyleLbl="node1" presStyleIdx="1" presStyleCnt="4" custLinFactNeighborX="-17790" custLinFactNeighborY="21075"/>
      <dgm:spPr/>
    </dgm:pt>
    <dgm:pt modelId="{A3425654-C0A5-4297-885E-5EAE9F64B9E6}" type="pres">
      <dgm:prSet presAssocID="{157FDEDC-7D66-47F0-93AF-BA08B194E1FE}" presName="spaceBetweenRectangles" presStyleCnt="0"/>
      <dgm:spPr/>
    </dgm:pt>
    <dgm:pt modelId="{18ED0195-C01F-4AB5-A7AA-3DB8626E62A6}" type="pres">
      <dgm:prSet presAssocID="{AB51880A-4F32-42D2-BF67-8F9FAC3DF3DC}" presName="composite" presStyleCnt="0"/>
      <dgm:spPr/>
    </dgm:pt>
    <dgm:pt modelId="{C3110D44-02E5-46BD-8173-868B2AD35259}" type="pres">
      <dgm:prSet presAssocID="{AB51880A-4F32-42D2-BF67-8F9FAC3DF3DC}" presName="Parent1" presStyleLbl="node1" presStyleIdx="2" presStyleCnt="4" custLinFactNeighborX="-17459" custLinFactNeighborY="17695">
        <dgm:presLayoutVars>
          <dgm:chMax val="1"/>
          <dgm:chPref val="1"/>
          <dgm:bulletEnabled val="1"/>
        </dgm:presLayoutVars>
      </dgm:prSet>
      <dgm:spPr/>
    </dgm:pt>
    <dgm:pt modelId="{3A81112F-8CC8-45CD-AB36-42181842E3E8}" type="pres">
      <dgm:prSet presAssocID="{AB51880A-4F32-42D2-BF67-8F9FAC3DF3DC}" presName="Childtext1" presStyleLbl="revTx" presStyleIdx="1" presStyleCnt="2">
        <dgm:presLayoutVars>
          <dgm:chMax val="0"/>
          <dgm:chPref val="0"/>
          <dgm:bulletEnabled val="1"/>
        </dgm:presLayoutVars>
      </dgm:prSet>
      <dgm:spPr/>
    </dgm:pt>
    <dgm:pt modelId="{8AC2ADEC-35E1-4DCB-AB42-F46C8CFC8615}" type="pres">
      <dgm:prSet presAssocID="{AB51880A-4F32-42D2-BF67-8F9FAC3DF3DC}" presName="BalanceSpacing" presStyleCnt="0"/>
      <dgm:spPr/>
    </dgm:pt>
    <dgm:pt modelId="{5B2EB48D-224F-4204-9898-115D19DB3F8D}" type="pres">
      <dgm:prSet presAssocID="{AB51880A-4F32-42D2-BF67-8F9FAC3DF3DC}" presName="BalanceSpacing1" presStyleCnt="0"/>
      <dgm:spPr/>
    </dgm:pt>
    <dgm:pt modelId="{19C9B70A-7C79-4419-8363-4EF8BFC5E83C}" type="pres">
      <dgm:prSet presAssocID="{E00BEF5D-C89E-4229-80DF-E4F8A8ED5081}" presName="Accent1Text" presStyleLbl="node1" presStyleIdx="3" presStyleCnt="4" custLinFactNeighborX="-19494" custLinFactNeighborY="17695"/>
      <dgm:spPr/>
    </dgm:pt>
  </dgm:ptLst>
  <dgm:cxnLst>
    <dgm:cxn modelId="{3F7FA60C-8ECC-4762-A0B2-000641BA41DB}" srcId="{3F71F121-BF83-4314-9792-29F25F716521}" destId="{62CF945F-8122-4038-BCB1-8FD0A384A4EA}" srcOrd="0" destOrd="0" parTransId="{87A898C2-684D-4516-B6BA-FACB0B818388}" sibTransId="{157FDEDC-7D66-47F0-93AF-BA08B194E1FE}"/>
    <dgm:cxn modelId="{96B6956F-8979-487E-9CE4-C998372DF10C}" type="presOf" srcId="{0AAD8D86-BE38-408B-A941-96A45F2FD2EB}" destId="{663D336C-6ED5-45E6-A267-67A8B30E3A3B}" srcOrd="0" destOrd="0" presId="urn:microsoft.com/office/officeart/2008/layout/AlternatingHexagons"/>
    <dgm:cxn modelId="{C5F03E80-9288-4C8D-A89C-0E2DC6D3A089}" type="presOf" srcId="{E00BEF5D-C89E-4229-80DF-E4F8A8ED5081}" destId="{19C9B70A-7C79-4419-8363-4EF8BFC5E83C}" srcOrd="0" destOrd="0" presId="urn:microsoft.com/office/officeart/2008/layout/AlternatingHexagons"/>
    <dgm:cxn modelId="{DE0B9F8F-5CBB-438A-8501-7FB2A6018D47}" type="presOf" srcId="{AB51880A-4F32-42D2-BF67-8F9FAC3DF3DC}" destId="{C3110D44-02E5-46BD-8173-868B2AD35259}" srcOrd="0" destOrd="0" presId="urn:microsoft.com/office/officeart/2008/layout/AlternatingHexagons"/>
    <dgm:cxn modelId="{88AD20A3-75A5-46C4-9738-E1C26A4C793B}" type="presOf" srcId="{62CF945F-8122-4038-BCB1-8FD0A384A4EA}" destId="{D253C909-868A-4518-B08F-32589B189FB0}" srcOrd="0" destOrd="0" presId="urn:microsoft.com/office/officeart/2008/layout/AlternatingHexagons"/>
    <dgm:cxn modelId="{EF0506CF-69A3-4FBE-86EB-4B348F0C988F}" srcId="{3F71F121-BF83-4314-9792-29F25F716521}" destId="{AB51880A-4F32-42D2-BF67-8F9FAC3DF3DC}" srcOrd="1" destOrd="0" parTransId="{242A8A0B-5759-4D54-8C23-9B823A57DCBE}" sibTransId="{E00BEF5D-C89E-4229-80DF-E4F8A8ED5081}"/>
    <dgm:cxn modelId="{4FF251E3-A1DD-4E46-A6CF-591CDA96D346}" type="presOf" srcId="{157FDEDC-7D66-47F0-93AF-BA08B194E1FE}" destId="{EBBA25F8-D167-4A90-B3CE-43C66E0E91CF}" srcOrd="0" destOrd="0" presId="urn:microsoft.com/office/officeart/2008/layout/AlternatingHexagons"/>
    <dgm:cxn modelId="{940C5CF5-D16B-4038-9B6F-CA10A2123356}" type="presOf" srcId="{3F71F121-BF83-4314-9792-29F25F716521}" destId="{F5D43246-44B4-4F73-BCD0-047737110A20}" srcOrd="0" destOrd="0" presId="urn:microsoft.com/office/officeart/2008/layout/AlternatingHexagons"/>
    <dgm:cxn modelId="{6B4394FC-EB82-43A1-90AF-63C506C0D320}" srcId="{62CF945F-8122-4038-BCB1-8FD0A384A4EA}" destId="{0AAD8D86-BE38-408B-A941-96A45F2FD2EB}" srcOrd="0" destOrd="0" parTransId="{5258C21B-98B8-4525-BC59-3D804F6B8B9C}" sibTransId="{954805C8-02A2-4E25-9FBD-9D7F6329BD22}"/>
    <dgm:cxn modelId="{423586FF-29A3-4FBF-A70F-BC66032DB502}" type="presParOf" srcId="{F5D43246-44B4-4F73-BCD0-047737110A20}" destId="{A52F2A8B-1EE7-4C2C-B0F0-E20C966C8E04}" srcOrd="0" destOrd="0" presId="urn:microsoft.com/office/officeart/2008/layout/AlternatingHexagons"/>
    <dgm:cxn modelId="{1E69B059-7B2A-444E-A91C-698DC565C2C5}" type="presParOf" srcId="{A52F2A8B-1EE7-4C2C-B0F0-E20C966C8E04}" destId="{D253C909-868A-4518-B08F-32589B189FB0}" srcOrd="0" destOrd="0" presId="urn:microsoft.com/office/officeart/2008/layout/AlternatingHexagons"/>
    <dgm:cxn modelId="{F852D197-234F-46E6-AF7A-EF8DDC52439D}" type="presParOf" srcId="{A52F2A8B-1EE7-4C2C-B0F0-E20C966C8E04}" destId="{663D336C-6ED5-45E6-A267-67A8B30E3A3B}" srcOrd="1" destOrd="0" presId="urn:microsoft.com/office/officeart/2008/layout/AlternatingHexagons"/>
    <dgm:cxn modelId="{EEC359B1-A27E-4FA1-A270-EA4A59ADE74A}" type="presParOf" srcId="{A52F2A8B-1EE7-4C2C-B0F0-E20C966C8E04}" destId="{820C7237-C2B3-4912-9D1D-1B10840BF3BF}" srcOrd="2" destOrd="0" presId="urn:microsoft.com/office/officeart/2008/layout/AlternatingHexagons"/>
    <dgm:cxn modelId="{EEEC7AE9-CF82-43B1-A2F0-D22764C37357}" type="presParOf" srcId="{A52F2A8B-1EE7-4C2C-B0F0-E20C966C8E04}" destId="{C5829CDF-CAE3-4BD1-8F2E-C222AD93D3C3}" srcOrd="3" destOrd="0" presId="urn:microsoft.com/office/officeart/2008/layout/AlternatingHexagons"/>
    <dgm:cxn modelId="{31AB197E-32B1-4B39-B1E9-47EB8A650A97}" type="presParOf" srcId="{A52F2A8B-1EE7-4C2C-B0F0-E20C966C8E04}" destId="{EBBA25F8-D167-4A90-B3CE-43C66E0E91CF}" srcOrd="4" destOrd="0" presId="urn:microsoft.com/office/officeart/2008/layout/AlternatingHexagons"/>
    <dgm:cxn modelId="{99590C56-512D-408E-A4AF-27A8C8D05DA4}" type="presParOf" srcId="{F5D43246-44B4-4F73-BCD0-047737110A20}" destId="{A3425654-C0A5-4297-885E-5EAE9F64B9E6}" srcOrd="1" destOrd="0" presId="urn:microsoft.com/office/officeart/2008/layout/AlternatingHexagons"/>
    <dgm:cxn modelId="{D1265429-A44F-4140-8DB2-171F3ED4D567}" type="presParOf" srcId="{F5D43246-44B4-4F73-BCD0-047737110A20}" destId="{18ED0195-C01F-4AB5-A7AA-3DB8626E62A6}" srcOrd="2" destOrd="0" presId="urn:microsoft.com/office/officeart/2008/layout/AlternatingHexagons"/>
    <dgm:cxn modelId="{0785F716-C679-4424-91BF-8C78F53A0E1A}" type="presParOf" srcId="{18ED0195-C01F-4AB5-A7AA-3DB8626E62A6}" destId="{C3110D44-02E5-46BD-8173-868B2AD35259}" srcOrd="0" destOrd="0" presId="urn:microsoft.com/office/officeart/2008/layout/AlternatingHexagons"/>
    <dgm:cxn modelId="{F063462F-8AF8-40B6-AE44-E3FD374FCA15}" type="presParOf" srcId="{18ED0195-C01F-4AB5-A7AA-3DB8626E62A6}" destId="{3A81112F-8CC8-45CD-AB36-42181842E3E8}" srcOrd="1" destOrd="0" presId="urn:microsoft.com/office/officeart/2008/layout/AlternatingHexagons"/>
    <dgm:cxn modelId="{A4E38503-B685-4B44-98D8-6EE219594ADB}" type="presParOf" srcId="{18ED0195-C01F-4AB5-A7AA-3DB8626E62A6}" destId="{8AC2ADEC-35E1-4DCB-AB42-F46C8CFC8615}" srcOrd="2" destOrd="0" presId="urn:microsoft.com/office/officeart/2008/layout/AlternatingHexagons"/>
    <dgm:cxn modelId="{74D214C1-06C3-496A-A304-678B91D1D7C4}" type="presParOf" srcId="{18ED0195-C01F-4AB5-A7AA-3DB8626E62A6}" destId="{5B2EB48D-224F-4204-9898-115D19DB3F8D}" srcOrd="3" destOrd="0" presId="urn:microsoft.com/office/officeart/2008/layout/AlternatingHexagons"/>
    <dgm:cxn modelId="{33E7B632-693A-4D18-B8A9-B3E25816F1F3}" type="presParOf" srcId="{18ED0195-C01F-4AB5-A7AA-3DB8626E62A6}" destId="{19C9B70A-7C79-4419-8363-4EF8BFC5E83C}" srcOrd="4" destOrd="0" presId="urn:microsoft.com/office/officeart/2008/layout/AlternatingHexagon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EB1F68-75B3-4A5C-8EC5-69BA609C56D1}">
      <dsp:nvSpPr>
        <dsp:cNvPr id="0" name=""/>
        <dsp:cNvSpPr/>
      </dsp:nvSpPr>
      <dsp:spPr>
        <a:xfrm>
          <a:off x="0" y="354119"/>
          <a:ext cx="9829978" cy="882000"/>
        </a:xfrm>
        <a:prstGeom prst="rect">
          <a:avLst/>
        </a:prstGeom>
        <a:solidFill>
          <a:srgbClr val="005870">
            <a:alpha val="90000"/>
          </a:srgbClr>
        </a:solidFill>
        <a:ln w="22225" cap="rnd" cmpd="sng" algn="ctr">
          <a:solidFill>
            <a:srgbClr val="005870"/>
          </a:solidFill>
          <a:prstDash val="solid"/>
        </a:ln>
        <a:effectLst/>
      </dsp:spPr>
      <dsp:style>
        <a:lnRef idx="2">
          <a:scrgbClr r="0" g="0" b="0"/>
        </a:lnRef>
        <a:fillRef idx="1">
          <a:scrgbClr r="0" g="0" b="0"/>
        </a:fillRef>
        <a:effectRef idx="0">
          <a:scrgbClr r="0" g="0" b="0"/>
        </a:effectRef>
        <a:fontRef idx="minor"/>
      </dsp:style>
      <dsp:txBody>
        <a:bodyPr spcFirstLastPara="0" vert="horz" wrap="square" lIns="762916" tIns="333248" rIns="762916"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solidFill>
                <a:schemeClr val="bg1"/>
              </a:solidFill>
              <a:latin typeface="Arial" panose="020B0604020202020204" pitchFamily="34" charset="0"/>
              <a:cs typeface="Arial" panose="020B0604020202020204" pitchFamily="34" charset="0"/>
            </a:rPr>
            <a:t>When a caller presents as an active suicide in progress, the crisis counselor will request immediate emergency dispatch through 911.</a:t>
          </a:r>
        </a:p>
      </dsp:txBody>
      <dsp:txXfrm>
        <a:off x="0" y="354119"/>
        <a:ext cx="9829978" cy="882000"/>
      </dsp:txXfrm>
    </dsp:sp>
    <dsp:sp modelId="{1A6C43DA-884B-40F8-B020-6BAE2A42B7DE}">
      <dsp:nvSpPr>
        <dsp:cNvPr id="0" name=""/>
        <dsp:cNvSpPr/>
      </dsp:nvSpPr>
      <dsp:spPr>
        <a:xfrm>
          <a:off x="491498" y="117959"/>
          <a:ext cx="6880984" cy="472320"/>
        </a:xfrm>
        <a:prstGeom prst="roundRect">
          <a:avLst/>
        </a:prstGeom>
        <a:solidFill>
          <a:srgbClr val="FF9014"/>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0085" tIns="0" rIns="260085" bIns="0" numCol="1" spcCol="1270" anchor="ctr" anchorCtr="0">
          <a:noAutofit/>
        </a:bodyPr>
        <a:lstStyle/>
        <a:p>
          <a:pPr marL="0" lvl="0" indent="0" algn="l" defTabSz="711200">
            <a:lnSpc>
              <a:spcPct val="90000"/>
            </a:lnSpc>
            <a:spcBef>
              <a:spcPct val="0"/>
            </a:spcBef>
            <a:spcAft>
              <a:spcPct val="35000"/>
            </a:spcAft>
            <a:buNone/>
          </a:pPr>
          <a:r>
            <a:rPr lang="en-US" sz="1600" b="1" kern="1200" dirty="0">
              <a:latin typeface="Arial" panose="020B0604020202020204" pitchFamily="34" charset="0"/>
              <a:cs typeface="Arial" panose="020B0604020202020204" pitchFamily="34" charset="0"/>
            </a:rPr>
            <a:t>Acute Crisis – Suicide in Progress</a:t>
          </a:r>
        </a:p>
      </dsp:txBody>
      <dsp:txXfrm>
        <a:off x="514555" y="141016"/>
        <a:ext cx="6834870" cy="426206"/>
      </dsp:txXfrm>
    </dsp:sp>
    <dsp:sp modelId="{880D2CF0-586E-4521-8E58-9A0011ECF807}">
      <dsp:nvSpPr>
        <dsp:cNvPr id="0" name=""/>
        <dsp:cNvSpPr/>
      </dsp:nvSpPr>
      <dsp:spPr>
        <a:xfrm>
          <a:off x="0" y="1558678"/>
          <a:ext cx="9829978" cy="1310400"/>
        </a:xfrm>
        <a:prstGeom prst="rect">
          <a:avLst/>
        </a:prstGeom>
        <a:solidFill>
          <a:srgbClr val="005870">
            <a:alpha val="90000"/>
          </a:srgbClr>
        </a:solidFill>
        <a:ln w="22225" cap="rnd" cmpd="sng" algn="ctr">
          <a:solidFill>
            <a:srgbClr val="005870"/>
          </a:solidFill>
          <a:prstDash val="solid"/>
        </a:ln>
        <a:effectLst/>
      </dsp:spPr>
      <dsp:style>
        <a:lnRef idx="2">
          <a:scrgbClr r="0" g="0" b="0"/>
        </a:lnRef>
        <a:fillRef idx="1">
          <a:scrgbClr r="0" g="0" b="0"/>
        </a:fillRef>
        <a:effectRef idx="0">
          <a:scrgbClr r="0" g="0" b="0"/>
        </a:effectRef>
        <a:fontRef idx="minor"/>
      </dsp:style>
      <dsp:txBody>
        <a:bodyPr spcFirstLastPara="0" vert="horz" wrap="square" lIns="762916" tIns="333248" rIns="762916"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solidFill>
                <a:schemeClr val="bg1"/>
              </a:solidFill>
              <a:latin typeface="Arial" panose="020B0604020202020204" pitchFamily="34" charset="0"/>
              <a:cs typeface="Arial" panose="020B0604020202020204" pitchFamily="34" charset="0"/>
            </a:rPr>
            <a:t>When a caller presents with an acute crisis that is not an active suicide in progress, the counselor will work to de-escalate the individual. If the counselor determines the caller needs an in-person response, they will refer the caller to the local Mobile Response Team (MRT). </a:t>
          </a:r>
        </a:p>
      </dsp:txBody>
      <dsp:txXfrm>
        <a:off x="0" y="1558678"/>
        <a:ext cx="9829978" cy="1310400"/>
      </dsp:txXfrm>
    </dsp:sp>
    <dsp:sp modelId="{10C17C48-49D0-4A51-8B17-084149C262ED}">
      <dsp:nvSpPr>
        <dsp:cNvPr id="0" name=""/>
        <dsp:cNvSpPr/>
      </dsp:nvSpPr>
      <dsp:spPr>
        <a:xfrm>
          <a:off x="491498" y="1322519"/>
          <a:ext cx="6880984" cy="472320"/>
        </a:xfrm>
        <a:prstGeom prst="roundRect">
          <a:avLst/>
        </a:prstGeom>
        <a:solidFill>
          <a:srgbClr val="3CBEAE"/>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0085" tIns="0" rIns="260085" bIns="0" numCol="1" spcCol="1270" anchor="ctr" anchorCtr="0">
          <a:noAutofit/>
        </a:bodyPr>
        <a:lstStyle/>
        <a:p>
          <a:pPr marL="0" lvl="0" indent="0" algn="l" defTabSz="711200">
            <a:lnSpc>
              <a:spcPct val="90000"/>
            </a:lnSpc>
            <a:spcBef>
              <a:spcPct val="0"/>
            </a:spcBef>
            <a:spcAft>
              <a:spcPct val="35000"/>
            </a:spcAft>
            <a:buNone/>
          </a:pPr>
          <a:r>
            <a:rPr lang="en-US" sz="1600" b="1" kern="1200" dirty="0">
              <a:latin typeface="Arial" panose="020B0604020202020204" pitchFamily="34" charset="0"/>
              <a:cs typeface="Arial" panose="020B0604020202020204" pitchFamily="34" charset="0"/>
            </a:rPr>
            <a:t>Acute Crisis – No Suicide in Progress</a:t>
          </a:r>
        </a:p>
      </dsp:txBody>
      <dsp:txXfrm>
        <a:off x="514555" y="1345576"/>
        <a:ext cx="6834870" cy="426206"/>
      </dsp:txXfrm>
    </dsp:sp>
    <dsp:sp modelId="{41E02099-79D8-4EFE-BAAB-A0976DAAEEC3}">
      <dsp:nvSpPr>
        <dsp:cNvPr id="0" name=""/>
        <dsp:cNvSpPr/>
      </dsp:nvSpPr>
      <dsp:spPr>
        <a:xfrm>
          <a:off x="0" y="3191639"/>
          <a:ext cx="9829978" cy="1512000"/>
        </a:xfrm>
        <a:prstGeom prst="rect">
          <a:avLst/>
        </a:prstGeom>
        <a:solidFill>
          <a:srgbClr val="005870">
            <a:alpha val="90000"/>
          </a:srgbClr>
        </a:solidFill>
        <a:ln w="22225" cap="rnd" cmpd="sng" algn="ctr">
          <a:solidFill>
            <a:srgbClr val="005870"/>
          </a:solidFill>
          <a:prstDash val="solid"/>
        </a:ln>
        <a:effectLst/>
      </dsp:spPr>
      <dsp:style>
        <a:lnRef idx="2">
          <a:scrgbClr r="0" g="0" b="0"/>
        </a:lnRef>
        <a:fillRef idx="1">
          <a:scrgbClr r="0" g="0" b="0"/>
        </a:fillRef>
        <a:effectRef idx="0">
          <a:scrgbClr r="0" g="0" b="0"/>
        </a:effectRef>
        <a:fontRef idx="minor"/>
      </dsp:style>
      <dsp:txBody>
        <a:bodyPr spcFirstLastPara="0" vert="horz" wrap="square" lIns="762916" tIns="333248" rIns="762916"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solidFill>
                <a:schemeClr val="bg1"/>
              </a:solidFill>
              <a:latin typeface="Arial" panose="020B0604020202020204" pitchFamily="34" charset="0"/>
              <a:cs typeface="Arial" panose="020B0604020202020204" pitchFamily="34" charset="0"/>
            </a:rPr>
            <a:t>When a caller presents with a non-acute crisis or can be de-escalated over the phone, the counselor will work with the caller to develop safety plans, assist with coping strategies, and conduct motivational interviewing. If the counselor determines the caller would benefit from continued non-acute behavioral health services, they can refer the caller to the appropriate provider within their local community. </a:t>
          </a:r>
        </a:p>
      </dsp:txBody>
      <dsp:txXfrm>
        <a:off x="0" y="3191639"/>
        <a:ext cx="9829978" cy="1512000"/>
      </dsp:txXfrm>
    </dsp:sp>
    <dsp:sp modelId="{CA268834-B614-459D-AB8A-573675A7B76B}">
      <dsp:nvSpPr>
        <dsp:cNvPr id="0" name=""/>
        <dsp:cNvSpPr/>
      </dsp:nvSpPr>
      <dsp:spPr>
        <a:xfrm>
          <a:off x="491498" y="2955479"/>
          <a:ext cx="6880984" cy="472320"/>
        </a:xfrm>
        <a:prstGeom prst="roundRect">
          <a:avLst/>
        </a:prstGeom>
        <a:solidFill>
          <a:srgbClr val="FFC03C"/>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0085" tIns="0" rIns="260085" bIns="0" numCol="1" spcCol="1270" anchor="ctr" anchorCtr="0">
          <a:noAutofit/>
        </a:bodyPr>
        <a:lstStyle/>
        <a:p>
          <a:pPr marL="0" lvl="0" indent="0" algn="l" defTabSz="711200">
            <a:lnSpc>
              <a:spcPct val="90000"/>
            </a:lnSpc>
            <a:spcBef>
              <a:spcPct val="0"/>
            </a:spcBef>
            <a:spcAft>
              <a:spcPct val="35000"/>
            </a:spcAft>
            <a:buNone/>
          </a:pPr>
          <a:r>
            <a:rPr lang="en-US" sz="1600" b="1" kern="1200" dirty="0">
              <a:latin typeface="Arial" panose="020B0604020202020204" pitchFamily="34" charset="0"/>
              <a:cs typeface="Arial" panose="020B0604020202020204" pitchFamily="34" charset="0"/>
            </a:rPr>
            <a:t>Non-Acute Crisis</a:t>
          </a:r>
        </a:p>
      </dsp:txBody>
      <dsp:txXfrm>
        <a:off x="514555" y="2978536"/>
        <a:ext cx="6834870" cy="4262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8D2C3F-BADE-417C-83FE-7737BDC42D66}">
      <dsp:nvSpPr>
        <dsp:cNvPr id="0" name=""/>
        <dsp:cNvSpPr/>
      </dsp:nvSpPr>
      <dsp:spPr>
        <a:xfrm rot="5400000">
          <a:off x="-250193" y="252767"/>
          <a:ext cx="1667959" cy="1167571"/>
        </a:xfrm>
        <a:prstGeom prst="chevron">
          <a:avLst/>
        </a:prstGeom>
        <a:solidFill>
          <a:srgbClr val="FF9014"/>
        </a:solidFill>
        <a:ln w="22225" cap="rnd" cmpd="sng" algn="ctr">
          <a:noFill/>
          <a:prstDash val="solid"/>
        </a:ln>
        <a:effectLst>
          <a:outerShdw blurRad="107950" dist="12700" dir="5400000" algn="ctr" rotWithShape="0">
            <a:srgbClr val="000000"/>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endParaRPr lang="en-US" sz="2900" kern="1200" dirty="0">
            <a:solidFill>
              <a:srgbClr val="FF9014"/>
            </a:solidFill>
          </a:endParaRPr>
        </a:p>
      </dsp:txBody>
      <dsp:txXfrm rot="-5400000">
        <a:off x="2" y="586359"/>
        <a:ext cx="1167571" cy="500388"/>
      </dsp:txXfrm>
    </dsp:sp>
    <dsp:sp modelId="{B004C638-D586-45BC-B7DC-DFFC79450121}">
      <dsp:nvSpPr>
        <dsp:cNvPr id="0" name=""/>
        <dsp:cNvSpPr/>
      </dsp:nvSpPr>
      <dsp:spPr>
        <a:xfrm rot="5400000">
          <a:off x="3102510" y="-1932365"/>
          <a:ext cx="1084173" cy="4954052"/>
        </a:xfrm>
        <a:prstGeom prst="round2SameRect">
          <a:avLst/>
        </a:prstGeom>
        <a:solidFill>
          <a:schemeClr val="lt1">
            <a:alpha val="90000"/>
            <a:hueOff val="0"/>
            <a:satOff val="0"/>
            <a:lumOff val="0"/>
            <a:alphaOff val="0"/>
          </a:schemeClr>
        </a:solidFill>
        <a:ln w="22225" cap="rnd" cmpd="sng" algn="ctr">
          <a:solidFill>
            <a:srgbClr val="FF9014"/>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FontTx/>
            <a:buNone/>
          </a:pPr>
          <a:r>
            <a:rPr lang="en-US" sz="2200" kern="1200" dirty="0">
              <a:latin typeface="Arial" panose="020B0604020202020204" pitchFamily="34" charset="0"/>
              <a:cs typeface="Arial" panose="020B0604020202020204" pitchFamily="34" charset="0"/>
            </a:rPr>
            <a:t>Who answers calls for Escambia and Santa Rosa Counties?</a:t>
          </a:r>
        </a:p>
      </dsp:txBody>
      <dsp:txXfrm rot="-5400000">
        <a:off x="1167571" y="55499"/>
        <a:ext cx="4901127" cy="978323"/>
      </dsp:txXfrm>
    </dsp:sp>
    <dsp:sp modelId="{516004AC-DC60-4C58-90FA-682749BD8F80}">
      <dsp:nvSpPr>
        <dsp:cNvPr id="0" name=""/>
        <dsp:cNvSpPr/>
      </dsp:nvSpPr>
      <dsp:spPr>
        <a:xfrm rot="5400000">
          <a:off x="-250193" y="1727433"/>
          <a:ext cx="1667959" cy="1167571"/>
        </a:xfrm>
        <a:prstGeom prst="chevron">
          <a:avLst/>
        </a:prstGeom>
        <a:solidFill>
          <a:srgbClr val="3CBEAE"/>
        </a:solidFill>
        <a:ln w="22225" cap="rnd" cmpd="sng" algn="ctr">
          <a:solidFill>
            <a:srgbClr val="3CBEAE"/>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endParaRPr lang="en-US" sz="2900" kern="1200" dirty="0">
            <a:solidFill>
              <a:srgbClr val="3CBEAE"/>
            </a:solidFill>
          </a:endParaRPr>
        </a:p>
      </dsp:txBody>
      <dsp:txXfrm rot="-5400000">
        <a:off x="2" y="2061025"/>
        <a:ext cx="1167571" cy="500388"/>
      </dsp:txXfrm>
    </dsp:sp>
    <dsp:sp modelId="{8E45F495-4CCB-4185-809E-53A3E4D07A1F}">
      <dsp:nvSpPr>
        <dsp:cNvPr id="0" name=""/>
        <dsp:cNvSpPr/>
      </dsp:nvSpPr>
      <dsp:spPr>
        <a:xfrm rot="5400000">
          <a:off x="3102510" y="-457700"/>
          <a:ext cx="1084173" cy="4954052"/>
        </a:xfrm>
        <a:prstGeom prst="round2SameRect">
          <a:avLst/>
        </a:prstGeom>
        <a:solidFill>
          <a:schemeClr val="lt1">
            <a:alpha val="90000"/>
            <a:hueOff val="0"/>
            <a:satOff val="0"/>
            <a:lumOff val="0"/>
            <a:alphaOff val="0"/>
          </a:schemeClr>
        </a:solidFill>
        <a:ln w="22225" cap="rnd" cmpd="sng" algn="ctr">
          <a:solidFill>
            <a:srgbClr val="3CBEAE"/>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FontTx/>
            <a:buNone/>
          </a:pPr>
          <a:r>
            <a:rPr lang="en-US" sz="2400" b="1" kern="1200" dirty="0">
              <a:latin typeface="Arial" panose="020B0604020202020204" pitchFamily="34" charset="0"/>
              <a:cs typeface="Arial" panose="020B0604020202020204" pitchFamily="34" charset="0"/>
            </a:rPr>
            <a:t>Primary Call Center:</a:t>
          </a:r>
        </a:p>
        <a:p>
          <a:pPr marL="228600" lvl="1" indent="-228600" algn="l" defTabSz="977900">
            <a:lnSpc>
              <a:spcPct val="90000"/>
            </a:lnSpc>
            <a:spcBef>
              <a:spcPct val="0"/>
            </a:spcBef>
            <a:spcAft>
              <a:spcPct val="15000"/>
            </a:spcAft>
            <a:buFontTx/>
            <a:buNone/>
          </a:pPr>
          <a:r>
            <a:rPr lang="en-US" sz="2200" kern="1200" dirty="0">
              <a:latin typeface="Arial" panose="020B0604020202020204" pitchFamily="34" charset="0"/>
              <a:cs typeface="Arial" panose="020B0604020202020204" pitchFamily="34" charset="0"/>
            </a:rPr>
            <a:t>211 United Way of West Florida</a:t>
          </a:r>
        </a:p>
      </dsp:txBody>
      <dsp:txXfrm rot="-5400000">
        <a:off x="1167571" y="1530164"/>
        <a:ext cx="4901127" cy="978323"/>
      </dsp:txXfrm>
    </dsp:sp>
    <dsp:sp modelId="{6216D1A7-F031-4EA5-AB67-BF904F78388B}">
      <dsp:nvSpPr>
        <dsp:cNvPr id="0" name=""/>
        <dsp:cNvSpPr/>
      </dsp:nvSpPr>
      <dsp:spPr>
        <a:xfrm rot="5400000">
          <a:off x="-250193" y="3202098"/>
          <a:ext cx="1667959" cy="1167571"/>
        </a:xfrm>
        <a:prstGeom prst="chevron">
          <a:avLst/>
        </a:prstGeom>
        <a:solidFill>
          <a:srgbClr val="3CBEAE"/>
        </a:solidFill>
        <a:ln w="22225" cap="rnd" cmpd="sng" algn="ctr">
          <a:solidFill>
            <a:srgbClr val="3CBEAE"/>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endParaRPr lang="en-US" sz="2900" kern="1200" dirty="0">
            <a:solidFill>
              <a:srgbClr val="3CBEAE"/>
            </a:solidFill>
          </a:endParaRPr>
        </a:p>
      </dsp:txBody>
      <dsp:txXfrm rot="-5400000">
        <a:off x="2" y="3535690"/>
        <a:ext cx="1167571" cy="500388"/>
      </dsp:txXfrm>
    </dsp:sp>
    <dsp:sp modelId="{594C29D0-30A1-4B68-B142-01C2E24F0C81}">
      <dsp:nvSpPr>
        <dsp:cNvPr id="0" name=""/>
        <dsp:cNvSpPr/>
      </dsp:nvSpPr>
      <dsp:spPr>
        <a:xfrm rot="5400000">
          <a:off x="3102510" y="1016965"/>
          <a:ext cx="1084173" cy="4954052"/>
        </a:xfrm>
        <a:prstGeom prst="round2SameRect">
          <a:avLst/>
        </a:prstGeom>
        <a:solidFill>
          <a:schemeClr val="lt1">
            <a:alpha val="90000"/>
            <a:hueOff val="0"/>
            <a:satOff val="0"/>
            <a:lumOff val="0"/>
            <a:alphaOff val="0"/>
          </a:schemeClr>
        </a:solidFill>
        <a:ln w="22225" cap="rnd" cmpd="sng" algn="ctr">
          <a:solidFill>
            <a:srgbClr val="3CBEAE"/>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85750" lvl="1" indent="-285750" algn="l" defTabSz="1377950">
            <a:lnSpc>
              <a:spcPct val="90000"/>
            </a:lnSpc>
            <a:spcBef>
              <a:spcPct val="0"/>
            </a:spcBef>
            <a:spcAft>
              <a:spcPct val="15000"/>
            </a:spcAft>
            <a:buFontTx/>
            <a:buNone/>
          </a:pPr>
          <a:r>
            <a:rPr lang="en-US" sz="2400" b="1" kern="1200" dirty="0">
              <a:solidFill>
                <a:srgbClr val="193441">
                  <a:hueOff val="0"/>
                  <a:satOff val="0"/>
                  <a:lumOff val="0"/>
                  <a:alphaOff val="0"/>
                </a:srgbClr>
              </a:solidFill>
              <a:latin typeface="Arial" panose="020B0604020202020204" pitchFamily="34" charset="0"/>
              <a:ea typeface="+mn-ea"/>
              <a:cs typeface="Arial" panose="020B0604020202020204" pitchFamily="34" charset="0"/>
            </a:rPr>
            <a:t>In-State Backup Call Center:</a:t>
          </a:r>
        </a:p>
        <a:p>
          <a:pPr marL="285750" lvl="1" indent="-285750" algn="l" defTabSz="1377950">
            <a:lnSpc>
              <a:spcPct val="90000"/>
            </a:lnSpc>
            <a:spcBef>
              <a:spcPct val="0"/>
            </a:spcBef>
            <a:spcAft>
              <a:spcPct val="15000"/>
            </a:spcAft>
            <a:buFontTx/>
            <a:buNone/>
          </a:pPr>
          <a:r>
            <a:rPr lang="en-US" sz="2200" kern="1200" dirty="0">
              <a:solidFill>
                <a:srgbClr val="193441">
                  <a:hueOff val="0"/>
                  <a:satOff val="0"/>
                  <a:lumOff val="0"/>
                  <a:alphaOff val="0"/>
                </a:srgbClr>
              </a:solidFill>
              <a:latin typeface="Arial" panose="020B0604020202020204" pitchFamily="34" charset="0"/>
              <a:ea typeface="+mn-ea"/>
              <a:cs typeface="Arial" panose="020B0604020202020204" pitchFamily="34" charset="0"/>
            </a:rPr>
            <a:t>211 Big Bend</a:t>
          </a:r>
        </a:p>
      </dsp:txBody>
      <dsp:txXfrm rot="-5400000">
        <a:off x="1167571" y="3004830"/>
        <a:ext cx="4901127" cy="97832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53C909-868A-4518-B08F-32589B189FB0}">
      <dsp:nvSpPr>
        <dsp:cNvPr id="0" name=""/>
        <dsp:cNvSpPr/>
      </dsp:nvSpPr>
      <dsp:spPr>
        <a:xfrm rot="5400000">
          <a:off x="2782680" y="1207790"/>
          <a:ext cx="2124946" cy="1848703"/>
        </a:xfrm>
        <a:prstGeom prst="hexagon">
          <a:avLst>
            <a:gd name="adj" fmla="val 25000"/>
            <a:gd name="vf" fmla="val 115470"/>
          </a:avLst>
        </a:prstGeom>
        <a:solidFill>
          <a:srgbClr val="3CBEAE"/>
        </a:solidFill>
        <a:ln w="22225" cap="rnd"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Answer Rate</a:t>
          </a:r>
        </a:p>
        <a:p>
          <a:pPr marL="0" lvl="0" indent="0" algn="ctr" defTabSz="1022350">
            <a:lnSpc>
              <a:spcPct val="90000"/>
            </a:lnSpc>
            <a:spcBef>
              <a:spcPct val="0"/>
            </a:spcBef>
            <a:spcAft>
              <a:spcPct val="35000"/>
            </a:spcAft>
            <a:buNone/>
          </a:pPr>
          <a:r>
            <a:rPr lang="en-US" sz="2300" b="1" kern="1200" dirty="0"/>
            <a:t>98%</a:t>
          </a:r>
        </a:p>
      </dsp:txBody>
      <dsp:txXfrm rot="-5400000">
        <a:off x="3208891" y="1400806"/>
        <a:ext cx="1272523" cy="1462672"/>
      </dsp:txXfrm>
    </dsp:sp>
    <dsp:sp modelId="{663D336C-6ED5-45E6-A267-67A8B30E3A3B}">
      <dsp:nvSpPr>
        <dsp:cNvPr id="0" name=""/>
        <dsp:cNvSpPr/>
      </dsp:nvSpPr>
      <dsp:spPr>
        <a:xfrm>
          <a:off x="1386878" y="103255"/>
          <a:ext cx="2856470" cy="9243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914400" rtl="0" eaLnBrk="1" latinLnBrk="0" hangingPunct="1">
            <a:lnSpc>
              <a:spcPct val="90000"/>
            </a:lnSpc>
            <a:spcBef>
              <a:spcPct val="0"/>
            </a:spcBef>
            <a:spcAft>
              <a:spcPct val="35000"/>
            </a:spcAft>
            <a:buNone/>
          </a:pPr>
          <a:r>
            <a:rPr lang="en-US" sz="2400" b="1" kern="1200" dirty="0">
              <a:solidFill>
                <a:srgbClr val="193441"/>
              </a:solidFill>
              <a:latin typeface="Arial" panose="020B0604020202020204" pitchFamily="34" charset="0"/>
              <a:ea typeface="+mn-ea"/>
              <a:cs typeface="Arial" panose="020B0604020202020204" pitchFamily="34" charset="0"/>
            </a:rPr>
            <a:t>211 United Way of </a:t>
          </a:r>
          <a:r>
            <a:rPr lang="en-US" sz="2400" b="1" u="sng" kern="1200" dirty="0">
              <a:solidFill>
                <a:srgbClr val="193441"/>
              </a:solidFill>
              <a:latin typeface="Arial" panose="020B0604020202020204" pitchFamily="34" charset="0"/>
              <a:ea typeface="+mn-ea"/>
              <a:cs typeface="Arial" panose="020B0604020202020204" pitchFamily="34" charset="0"/>
            </a:rPr>
            <a:t>West Florida</a:t>
          </a:r>
        </a:p>
      </dsp:txBody>
      <dsp:txXfrm>
        <a:off x="1386878" y="103255"/>
        <a:ext cx="2856470" cy="924351"/>
      </dsp:txXfrm>
    </dsp:sp>
    <dsp:sp modelId="{EBBA25F8-D167-4A90-B3CE-43C66E0E91CF}">
      <dsp:nvSpPr>
        <dsp:cNvPr id="0" name=""/>
        <dsp:cNvSpPr/>
      </dsp:nvSpPr>
      <dsp:spPr>
        <a:xfrm rot="5400000">
          <a:off x="792440" y="1235286"/>
          <a:ext cx="2124946" cy="1848703"/>
        </a:xfrm>
        <a:prstGeom prst="hexagon">
          <a:avLst>
            <a:gd name="adj" fmla="val 25000"/>
            <a:gd name="vf" fmla="val 115470"/>
          </a:avLst>
        </a:prstGeom>
        <a:solidFill>
          <a:srgbClr val="FF9014"/>
        </a:solidFill>
        <a:ln w="22225" cap="rnd"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kern="1200" dirty="0"/>
            <a:t>Calls Answered</a:t>
          </a:r>
        </a:p>
        <a:p>
          <a:pPr marL="0" lvl="0" indent="0" algn="ctr" defTabSz="889000">
            <a:lnSpc>
              <a:spcPct val="90000"/>
            </a:lnSpc>
            <a:spcBef>
              <a:spcPct val="0"/>
            </a:spcBef>
            <a:spcAft>
              <a:spcPct val="35000"/>
            </a:spcAft>
            <a:buNone/>
          </a:pPr>
          <a:r>
            <a:rPr lang="en-US" sz="2000" b="1" kern="1200" dirty="0"/>
            <a:t>8,785</a:t>
          </a:r>
        </a:p>
      </dsp:txBody>
      <dsp:txXfrm rot="-5400000">
        <a:off x="1218651" y="1428302"/>
        <a:ext cx="1272523" cy="1462672"/>
      </dsp:txXfrm>
    </dsp:sp>
    <dsp:sp modelId="{C3110D44-02E5-46BD-8173-868B2AD35259}">
      <dsp:nvSpPr>
        <dsp:cNvPr id="0" name=""/>
        <dsp:cNvSpPr/>
      </dsp:nvSpPr>
      <dsp:spPr>
        <a:xfrm rot="5400000">
          <a:off x="1792999" y="2969413"/>
          <a:ext cx="2124946" cy="1848703"/>
        </a:xfrm>
        <a:prstGeom prst="hexagon">
          <a:avLst>
            <a:gd name="adj" fmla="val 25000"/>
            <a:gd name="vf" fmla="val 115470"/>
          </a:avLst>
        </a:prstGeom>
        <a:solidFill>
          <a:srgbClr val="005870"/>
        </a:solidFill>
        <a:ln w="22225" cap="rnd"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Average Speed to Answer</a:t>
          </a:r>
        </a:p>
        <a:p>
          <a:pPr marL="0" lvl="0" indent="0" algn="ctr" defTabSz="755650">
            <a:lnSpc>
              <a:spcPct val="90000"/>
            </a:lnSpc>
            <a:spcBef>
              <a:spcPct val="0"/>
            </a:spcBef>
            <a:spcAft>
              <a:spcPct val="35000"/>
            </a:spcAft>
            <a:buNone/>
          </a:pPr>
          <a:r>
            <a:rPr lang="en-US" sz="1600" b="1" kern="1200" dirty="0"/>
            <a:t>2 Seconds</a:t>
          </a:r>
        </a:p>
      </dsp:txBody>
      <dsp:txXfrm rot="-5400000">
        <a:off x="2219210" y="3162429"/>
        <a:ext cx="1272523" cy="1462672"/>
      </dsp:txXfrm>
    </dsp:sp>
    <dsp:sp modelId="{3A81112F-8CC8-45CD-AB36-42181842E3E8}">
      <dsp:nvSpPr>
        <dsp:cNvPr id="0" name=""/>
        <dsp:cNvSpPr/>
      </dsp:nvSpPr>
      <dsp:spPr>
        <a:xfrm>
          <a:off x="3738" y="2877976"/>
          <a:ext cx="2294942" cy="1274967"/>
        </a:xfrm>
        <a:prstGeom prst="rect">
          <a:avLst/>
        </a:prstGeom>
        <a:noFill/>
        <a:ln>
          <a:noFill/>
        </a:ln>
        <a:effectLst/>
      </dsp:spPr>
      <dsp:style>
        <a:lnRef idx="0">
          <a:scrgbClr r="0" g="0" b="0"/>
        </a:lnRef>
        <a:fillRef idx="0">
          <a:scrgbClr r="0" g="0" b="0"/>
        </a:fillRef>
        <a:effectRef idx="0">
          <a:scrgbClr r="0" g="0" b="0"/>
        </a:effectRef>
        <a:fontRef idx="minor"/>
      </dsp:style>
    </dsp:sp>
    <dsp:sp modelId="{19C9B70A-7C79-4419-8363-4EF8BFC5E83C}">
      <dsp:nvSpPr>
        <dsp:cNvPr id="0" name=""/>
        <dsp:cNvSpPr/>
      </dsp:nvSpPr>
      <dsp:spPr>
        <a:xfrm rot="5400000">
          <a:off x="3814556" y="2969413"/>
          <a:ext cx="2124946" cy="1848703"/>
        </a:xfrm>
        <a:prstGeom prst="hexagon">
          <a:avLst>
            <a:gd name="adj" fmla="val 25000"/>
            <a:gd name="vf" fmla="val 115470"/>
          </a:avLst>
        </a:prstGeom>
        <a:solidFill>
          <a:srgbClr val="FFC03C"/>
        </a:solidFill>
        <a:ln w="22225" cap="rnd"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US" sz="2100" kern="1200" dirty="0"/>
            <a:t>Diversion Rate</a:t>
          </a:r>
        </a:p>
        <a:p>
          <a:pPr marL="0" lvl="0" indent="0" algn="ctr" defTabSz="933450">
            <a:lnSpc>
              <a:spcPct val="90000"/>
            </a:lnSpc>
            <a:spcBef>
              <a:spcPct val="0"/>
            </a:spcBef>
            <a:spcAft>
              <a:spcPct val="35000"/>
            </a:spcAft>
            <a:buNone/>
          </a:pPr>
          <a:r>
            <a:rPr lang="en-US" sz="2100" b="1" kern="1200" dirty="0"/>
            <a:t>87%</a:t>
          </a:r>
        </a:p>
      </dsp:txBody>
      <dsp:txXfrm rot="-5400000">
        <a:off x="4240767" y="3162429"/>
        <a:ext cx="1272523" cy="14626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53C909-868A-4518-B08F-32589B189FB0}">
      <dsp:nvSpPr>
        <dsp:cNvPr id="0" name=""/>
        <dsp:cNvSpPr/>
      </dsp:nvSpPr>
      <dsp:spPr>
        <a:xfrm rot="5400000">
          <a:off x="2903034" y="1206415"/>
          <a:ext cx="2127023" cy="1850510"/>
        </a:xfrm>
        <a:prstGeom prst="hexagon">
          <a:avLst>
            <a:gd name="adj" fmla="val 25000"/>
            <a:gd name="vf" fmla="val 115470"/>
          </a:avLst>
        </a:prstGeom>
        <a:solidFill>
          <a:srgbClr val="3CBEAE"/>
        </a:solidFill>
        <a:ln w="22225" cap="rnd"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Answer Rate</a:t>
          </a:r>
        </a:p>
        <a:p>
          <a:pPr marL="0" lvl="0" indent="0" algn="ctr" defTabSz="1022350">
            <a:lnSpc>
              <a:spcPct val="90000"/>
            </a:lnSpc>
            <a:spcBef>
              <a:spcPct val="0"/>
            </a:spcBef>
            <a:spcAft>
              <a:spcPct val="35000"/>
            </a:spcAft>
            <a:buNone/>
          </a:pPr>
          <a:r>
            <a:rPr lang="en-US" sz="2300" b="1" kern="1200" dirty="0"/>
            <a:t>73%</a:t>
          </a:r>
        </a:p>
      </dsp:txBody>
      <dsp:txXfrm rot="-5400000">
        <a:off x="3329661" y="1399620"/>
        <a:ext cx="1273768" cy="1464101"/>
      </dsp:txXfrm>
    </dsp:sp>
    <dsp:sp modelId="{663D336C-6ED5-45E6-A267-67A8B30E3A3B}">
      <dsp:nvSpPr>
        <dsp:cNvPr id="0" name=""/>
        <dsp:cNvSpPr/>
      </dsp:nvSpPr>
      <dsp:spPr>
        <a:xfrm>
          <a:off x="1852425" y="369623"/>
          <a:ext cx="2373758" cy="656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914400" rtl="0" eaLnBrk="1" latinLnBrk="0" hangingPunct="1">
            <a:lnSpc>
              <a:spcPct val="90000"/>
            </a:lnSpc>
            <a:spcBef>
              <a:spcPct val="0"/>
            </a:spcBef>
            <a:spcAft>
              <a:spcPct val="35000"/>
            </a:spcAft>
            <a:buNone/>
          </a:pPr>
          <a:r>
            <a:rPr lang="en-US" sz="2400" b="1" u="sng" kern="1200" dirty="0">
              <a:solidFill>
                <a:schemeClr val="tx1"/>
              </a:solidFill>
              <a:latin typeface="Arial" panose="020B0604020202020204" pitchFamily="34" charset="0"/>
              <a:ea typeface="+mn-ea"/>
              <a:cs typeface="Arial" panose="020B0604020202020204" pitchFamily="34" charset="0"/>
            </a:rPr>
            <a:t>211 Big Bend</a:t>
          </a:r>
        </a:p>
      </dsp:txBody>
      <dsp:txXfrm>
        <a:off x="1852425" y="369623"/>
        <a:ext cx="2373758" cy="656816"/>
      </dsp:txXfrm>
    </dsp:sp>
    <dsp:sp modelId="{EBBA25F8-D167-4A90-B3CE-43C66E0E91CF}">
      <dsp:nvSpPr>
        <dsp:cNvPr id="0" name=""/>
        <dsp:cNvSpPr/>
      </dsp:nvSpPr>
      <dsp:spPr>
        <a:xfrm rot="5400000">
          <a:off x="910848" y="1233939"/>
          <a:ext cx="2127023" cy="1850510"/>
        </a:xfrm>
        <a:prstGeom prst="hexagon">
          <a:avLst>
            <a:gd name="adj" fmla="val 25000"/>
            <a:gd name="vf" fmla="val 115470"/>
          </a:avLst>
        </a:prstGeom>
        <a:solidFill>
          <a:srgbClr val="FF9014"/>
        </a:solidFill>
        <a:ln w="22225" cap="rnd"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kern="1200" dirty="0"/>
            <a:t>Calls Answered</a:t>
          </a:r>
        </a:p>
        <a:p>
          <a:pPr marL="0" lvl="0" indent="0" algn="ctr" defTabSz="889000">
            <a:lnSpc>
              <a:spcPct val="90000"/>
            </a:lnSpc>
            <a:spcBef>
              <a:spcPct val="0"/>
            </a:spcBef>
            <a:spcAft>
              <a:spcPct val="35000"/>
            </a:spcAft>
            <a:buNone/>
          </a:pPr>
          <a:r>
            <a:rPr lang="en-US" sz="2000" b="1" kern="1200" dirty="0"/>
            <a:t>2,862</a:t>
          </a:r>
        </a:p>
      </dsp:txBody>
      <dsp:txXfrm rot="-5400000">
        <a:off x="1337475" y="1427144"/>
        <a:ext cx="1273768" cy="1464101"/>
      </dsp:txXfrm>
    </dsp:sp>
    <dsp:sp modelId="{C3110D44-02E5-46BD-8173-868B2AD35259}">
      <dsp:nvSpPr>
        <dsp:cNvPr id="0" name=""/>
        <dsp:cNvSpPr/>
      </dsp:nvSpPr>
      <dsp:spPr>
        <a:xfrm rot="5400000">
          <a:off x="1912421" y="2967463"/>
          <a:ext cx="2127023" cy="1850510"/>
        </a:xfrm>
        <a:prstGeom prst="hexagon">
          <a:avLst>
            <a:gd name="adj" fmla="val 25000"/>
            <a:gd name="vf" fmla="val 115470"/>
          </a:avLst>
        </a:prstGeom>
        <a:solidFill>
          <a:srgbClr val="005870"/>
        </a:solidFill>
        <a:ln w="22225" cap="rnd"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Average Speed to Answer</a:t>
          </a:r>
        </a:p>
        <a:p>
          <a:pPr marL="0" lvl="0" indent="0" algn="ctr" defTabSz="755650">
            <a:lnSpc>
              <a:spcPct val="90000"/>
            </a:lnSpc>
            <a:spcBef>
              <a:spcPct val="0"/>
            </a:spcBef>
            <a:spcAft>
              <a:spcPct val="35000"/>
            </a:spcAft>
            <a:buNone/>
          </a:pPr>
          <a:r>
            <a:rPr lang="en-US" sz="1600" b="1" kern="1200" dirty="0"/>
            <a:t> 26 Seconds</a:t>
          </a:r>
        </a:p>
      </dsp:txBody>
      <dsp:txXfrm rot="-5400000">
        <a:off x="2339048" y="3160668"/>
        <a:ext cx="1273768" cy="1464101"/>
      </dsp:txXfrm>
    </dsp:sp>
    <dsp:sp modelId="{3A81112F-8CC8-45CD-AB36-42181842E3E8}">
      <dsp:nvSpPr>
        <dsp:cNvPr id="0" name=""/>
        <dsp:cNvSpPr/>
      </dsp:nvSpPr>
      <dsp:spPr>
        <a:xfrm>
          <a:off x="0" y="2878235"/>
          <a:ext cx="2297185" cy="1276214"/>
        </a:xfrm>
        <a:prstGeom prst="rect">
          <a:avLst/>
        </a:prstGeom>
        <a:noFill/>
        <a:ln>
          <a:noFill/>
        </a:ln>
        <a:effectLst/>
      </dsp:spPr>
      <dsp:style>
        <a:lnRef idx="0">
          <a:scrgbClr r="0" g="0" b="0"/>
        </a:lnRef>
        <a:fillRef idx="0">
          <a:scrgbClr r="0" g="0" b="0"/>
        </a:fillRef>
        <a:effectRef idx="0">
          <a:scrgbClr r="0" g="0" b="0"/>
        </a:effectRef>
        <a:fontRef idx="minor"/>
      </dsp:style>
    </dsp:sp>
    <dsp:sp modelId="{19C9B70A-7C79-4419-8363-4EF8BFC5E83C}">
      <dsp:nvSpPr>
        <dsp:cNvPr id="0" name=""/>
        <dsp:cNvSpPr/>
      </dsp:nvSpPr>
      <dsp:spPr>
        <a:xfrm rot="5400000">
          <a:off x="3873314" y="2967463"/>
          <a:ext cx="2127023" cy="1850510"/>
        </a:xfrm>
        <a:prstGeom prst="hexagon">
          <a:avLst>
            <a:gd name="adj" fmla="val 25000"/>
            <a:gd name="vf" fmla="val 115470"/>
          </a:avLst>
        </a:prstGeom>
        <a:solidFill>
          <a:srgbClr val="FFC03C"/>
        </a:solidFill>
        <a:ln w="22225" cap="rnd"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US" sz="2100" kern="1200" dirty="0"/>
            <a:t>Diversion Rate</a:t>
          </a:r>
        </a:p>
        <a:p>
          <a:pPr marL="0" lvl="0" indent="0" algn="ctr" defTabSz="933450">
            <a:lnSpc>
              <a:spcPct val="90000"/>
            </a:lnSpc>
            <a:spcBef>
              <a:spcPct val="0"/>
            </a:spcBef>
            <a:spcAft>
              <a:spcPct val="35000"/>
            </a:spcAft>
            <a:buNone/>
          </a:pPr>
          <a:r>
            <a:rPr lang="en-US" sz="2100" b="1" kern="1200" dirty="0"/>
            <a:t>99%</a:t>
          </a:r>
        </a:p>
      </dsp:txBody>
      <dsp:txXfrm rot="-5400000">
        <a:off x="4299941" y="3160668"/>
        <a:ext cx="1273768" cy="146410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53C909-868A-4518-B08F-32589B189FB0}">
      <dsp:nvSpPr>
        <dsp:cNvPr id="0" name=""/>
        <dsp:cNvSpPr/>
      </dsp:nvSpPr>
      <dsp:spPr>
        <a:xfrm rot="5400000">
          <a:off x="2782680" y="1207790"/>
          <a:ext cx="2124946" cy="1848703"/>
        </a:xfrm>
        <a:prstGeom prst="hexagon">
          <a:avLst>
            <a:gd name="adj" fmla="val 25000"/>
            <a:gd name="vf" fmla="val 115470"/>
          </a:avLst>
        </a:prstGeom>
        <a:solidFill>
          <a:srgbClr val="3CBEAE"/>
        </a:solidFill>
        <a:ln w="22225" cap="rnd"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Answer Rate</a:t>
          </a:r>
        </a:p>
        <a:p>
          <a:pPr marL="0" lvl="0" indent="0" algn="ctr" defTabSz="1022350">
            <a:lnSpc>
              <a:spcPct val="90000"/>
            </a:lnSpc>
            <a:spcBef>
              <a:spcPct val="0"/>
            </a:spcBef>
            <a:spcAft>
              <a:spcPct val="35000"/>
            </a:spcAft>
            <a:buNone/>
          </a:pPr>
          <a:r>
            <a:rPr lang="en-US" sz="2300" b="1" kern="1200" dirty="0"/>
            <a:t>99%</a:t>
          </a:r>
        </a:p>
      </dsp:txBody>
      <dsp:txXfrm rot="-5400000">
        <a:off x="3208891" y="1400806"/>
        <a:ext cx="1272523" cy="1462672"/>
      </dsp:txXfrm>
    </dsp:sp>
    <dsp:sp modelId="{663D336C-6ED5-45E6-A267-67A8B30E3A3B}">
      <dsp:nvSpPr>
        <dsp:cNvPr id="0" name=""/>
        <dsp:cNvSpPr/>
      </dsp:nvSpPr>
      <dsp:spPr>
        <a:xfrm>
          <a:off x="1386878" y="103255"/>
          <a:ext cx="2856470" cy="9243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914400" rtl="0" eaLnBrk="1" latinLnBrk="0" hangingPunct="1">
            <a:lnSpc>
              <a:spcPct val="90000"/>
            </a:lnSpc>
            <a:spcBef>
              <a:spcPct val="0"/>
            </a:spcBef>
            <a:spcAft>
              <a:spcPct val="35000"/>
            </a:spcAft>
            <a:buNone/>
          </a:pPr>
          <a:r>
            <a:rPr lang="en-US" sz="2400" b="1" kern="1200" dirty="0">
              <a:solidFill>
                <a:srgbClr val="193441"/>
              </a:solidFill>
              <a:latin typeface="Arial" panose="020B0604020202020204" pitchFamily="34" charset="0"/>
              <a:ea typeface="+mn-ea"/>
              <a:cs typeface="Arial" panose="020B0604020202020204" pitchFamily="34" charset="0"/>
            </a:rPr>
            <a:t>211 United Way of </a:t>
          </a:r>
          <a:r>
            <a:rPr lang="en-US" sz="2400" b="1" u="sng" kern="1200" dirty="0">
              <a:solidFill>
                <a:srgbClr val="193441"/>
              </a:solidFill>
              <a:latin typeface="Arial" panose="020B0604020202020204" pitchFamily="34" charset="0"/>
              <a:ea typeface="+mn-ea"/>
              <a:cs typeface="Arial" panose="020B0604020202020204" pitchFamily="34" charset="0"/>
            </a:rPr>
            <a:t>West Florida</a:t>
          </a:r>
        </a:p>
      </dsp:txBody>
      <dsp:txXfrm>
        <a:off x="1386878" y="103255"/>
        <a:ext cx="2856470" cy="924351"/>
      </dsp:txXfrm>
    </dsp:sp>
    <dsp:sp modelId="{EBBA25F8-D167-4A90-B3CE-43C66E0E91CF}">
      <dsp:nvSpPr>
        <dsp:cNvPr id="0" name=""/>
        <dsp:cNvSpPr/>
      </dsp:nvSpPr>
      <dsp:spPr>
        <a:xfrm rot="5400000">
          <a:off x="792440" y="1235286"/>
          <a:ext cx="2124946" cy="1848703"/>
        </a:xfrm>
        <a:prstGeom prst="hexagon">
          <a:avLst>
            <a:gd name="adj" fmla="val 25000"/>
            <a:gd name="vf" fmla="val 115470"/>
          </a:avLst>
        </a:prstGeom>
        <a:solidFill>
          <a:srgbClr val="FF9014"/>
        </a:solidFill>
        <a:ln w="22225" cap="rnd"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kern="1200" dirty="0"/>
            <a:t>Calls Answered</a:t>
          </a:r>
        </a:p>
        <a:p>
          <a:pPr marL="0" lvl="0" indent="0" algn="ctr" defTabSz="889000">
            <a:lnSpc>
              <a:spcPct val="90000"/>
            </a:lnSpc>
            <a:spcBef>
              <a:spcPct val="0"/>
            </a:spcBef>
            <a:spcAft>
              <a:spcPct val="35000"/>
            </a:spcAft>
            <a:buNone/>
          </a:pPr>
          <a:r>
            <a:rPr lang="en-US" sz="2000" b="1" kern="1200" dirty="0"/>
            <a:t>2,866</a:t>
          </a:r>
        </a:p>
      </dsp:txBody>
      <dsp:txXfrm rot="-5400000">
        <a:off x="1218651" y="1428302"/>
        <a:ext cx="1272523" cy="1462672"/>
      </dsp:txXfrm>
    </dsp:sp>
    <dsp:sp modelId="{C3110D44-02E5-46BD-8173-868B2AD35259}">
      <dsp:nvSpPr>
        <dsp:cNvPr id="0" name=""/>
        <dsp:cNvSpPr/>
      </dsp:nvSpPr>
      <dsp:spPr>
        <a:xfrm rot="5400000">
          <a:off x="1792999" y="2969413"/>
          <a:ext cx="2124946" cy="1848703"/>
        </a:xfrm>
        <a:prstGeom prst="hexagon">
          <a:avLst>
            <a:gd name="adj" fmla="val 25000"/>
            <a:gd name="vf" fmla="val 115470"/>
          </a:avLst>
        </a:prstGeom>
        <a:solidFill>
          <a:srgbClr val="005870"/>
        </a:solidFill>
        <a:ln w="22225" cap="rnd"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Average Speed to Answer</a:t>
          </a:r>
        </a:p>
        <a:p>
          <a:pPr marL="0" lvl="0" indent="0" algn="ctr" defTabSz="755650">
            <a:lnSpc>
              <a:spcPct val="90000"/>
            </a:lnSpc>
            <a:spcBef>
              <a:spcPct val="0"/>
            </a:spcBef>
            <a:spcAft>
              <a:spcPct val="35000"/>
            </a:spcAft>
            <a:buNone/>
          </a:pPr>
          <a:r>
            <a:rPr lang="en-US" sz="1600" b="1" kern="1200" dirty="0"/>
            <a:t>2 Seconds</a:t>
          </a:r>
        </a:p>
      </dsp:txBody>
      <dsp:txXfrm rot="-5400000">
        <a:off x="2219210" y="3162429"/>
        <a:ext cx="1272523" cy="1462672"/>
      </dsp:txXfrm>
    </dsp:sp>
    <dsp:sp modelId="{3A81112F-8CC8-45CD-AB36-42181842E3E8}">
      <dsp:nvSpPr>
        <dsp:cNvPr id="0" name=""/>
        <dsp:cNvSpPr/>
      </dsp:nvSpPr>
      <dsp:spPr>
        <a:xfrm>
          <a:off x="3738" y="2877976"/>
          <a:ext cx="2294942" cy="1274967"/>
        </a:xfrm>
        <a:prstGeom prst="rect">
          <a:avLst/>
        </a:prstGeom>
        <a:noFill/>
        <a:ln>
          <a:noFill/>
        </a:ln>
        <a:effectLst/>
      </dsp:spPr>
      <dsp:style>
        <a:lnRef idx="0">
          <a:scrgbClr r="0" g="0" b="0"/>
        </a:lnRef>
        <a:fillRef idx="0">
          <a:scrgbClr r="0" g="0" b="0"/>
        </a:fillRef>
        <a:effectRef idx="0">
          <a:scrgbClr r="0" g="0" b="0"/>
        </a:effectRef>
        <a:fontRef idx="minor"/>
      </dsp:style>
    </dsp:sp>
    <dsp:sp modelId="{19C9B70A-7C79-4419-8363-4EF8BFC5E83C}">
      <dsp:nvSpPr>
        <dsp:cNvPr id="0" name=""/>
        <dsp:cNvSpPr/>
      </dsp:nvSpPr>
      <dsp:spPr>
        <a:xfrm rot="5400000">
          <a:off x="3814556" y="2969413"/>
          <a:ext cx="2124946" cy="1848703"/>
        </a:xfrm>
        <a:prstGeom prst="hexagon">
          <a:avLst>
            <a:gd name="adj" fmla="val 25000"/>
            <a:gd name="vf" fmla="val 115470"/>
          </a:avLst>
        </a:prstGeom>
        <a:solidFill>
          <a:srgbClr val="FFC03C"/>
        </a:solidFill>
        <a:ln w="22225" cap="rnd"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US" sz="2100" kern="1200" dirty="0"/>
            <a:t>Diversion Rate</a:t>
          </a:r>
        </a:p>
        <a:p>
          <a:pPr marL="0" lvl="0" indent="0" algn="ctr" defTabSz="933450">
            <a:lnSpc>
              <a:spcPct val="90000"/>
            </a:lnSpc>
            <a:spcBef>
              <a:spcPct val="0"/>
            </a:spcBef>
            <a:spcAft>
              <a:spcPct val="35000"/>
            </a:spcAft>
            <a:buNone/>
          </a:pPr>
          <a:r>
            <a:rPr lang="en-US" sz="2100" b="1" kern="1200" dirty="0"/>
            <a:t>89%</a:t>
          </a:r>
        </a:p>
      </dsp:txBody>
      <dsp:txXfrm rot="-5400000">
        <a:off x="4240767" y="3162429"/>
        <a:ext cx="1272523" cy="146267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53C909-868A-4518-B08F-32589B189FB0}">
      <dsp:nvSpPr>
        <dsp:cNvPr id="0" name=""/>
        <dsp:cNvSpPr/>
      </dsp:nvSpPr>
      <dsp:spPr>
        <a:xfrm rot="5400000">
          <a:off x="2903034" y="1206415"/>
          <a:ext cx="2127023" cy="1850510"/>
        </a:xfrm>
        <a:prstGeom prst="hexagon">
          <a:avLst>
            <a:gd name="adj" fmla="val 25000"/>
            <a:gd name="vf" fmla="val 115470"/>
          </a:avLst>
        </a:prstGeom>
        <a:solidFill>
          <a:srgbClr val="3CBEAE"/>
        </a:solidFill>
        <a:ln w="22225" cap="rnd"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Answer Rate</a:t>
          </a:r>
        </a:p>
        <a:p>
          <a:pPr marL="0" lvl="0" indent="0" algn="ctr" defTabSz="1022350">
            <a:lnSpc>
              <a:spcPct val="90000"/>
            </a:lnSpc>
            <a:spcBef>
              <a:spcPct val="0"/>
            </a:spcBef>
            <a:spcAft>
              <a:spcPct val="35000"/>
            </a:spcAft>
            <a:buNone/>
          </a:pPr>
          <a:r>
            <a:rPr lang="en-US" sz="2300" b="1" kern="1200" dirty="0"/>
            <a:t>82%</a:t>
          </a:r>
        </a:p>
      </dsp:txBody>
      <dsp:txXfrm rot="-5400000">
        <a:off x="3329661" y="1399620"/>
        <a:ext cx="1273768" cy="1464101"/>
      </dsp:txXfrm>
    </dsp:sp>
    <dsp:sp modelId="{663D336C-6ED5-45E6-A267-67A8B30E3A3B}">
      <dsp:nvSpPr>
        <dsp:cNvPr id="0" name=""/>
        <dsp:cNvSpPr/>
      </dsp:nvSpPr>
      <dsp:spPr>
        <a:xfrm>
          <a:off x="1852425" y="369623"/>
          <a:ext cx="2373758" cy="656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914400" rtl="0" eaLnBrk="1" latinLnBrk="0" hangingPunct="1">
            <a:lnSpc>
              <a:spcPct val="90000"/>
            </a:lnSpc>
            <a:spcBef>
              <a:spcPct val="0"/>
            </a:spcBef>
            <a:spcAft>
              <a:spcPct val="35000"/>
            </a:spcAft>
            <a:buNone/>
          </a:pPr>
          <a:r>
            <a:rPr lang="en-US" sz="2400" b="1" u="sng" kern="1200" dirty="0">
              <a:solidFill>
                <a:schemeClr val="tx1"/>
              </a:solidFill>
              <a:latin typeface="Arial" panose="020B0604020202020204" pitchFamily="34" charset="0"/>
              <a:ea typeface="+mn-ea"/>
              <a:cs typeface="Arial" panose="020B0604020202020204" pitchFamily="34" charset="0"/>
            </a:rPr>
            <a:t>211 Big Bend</a:t>
          </a:r>
        </a:p>
      </dsp:txBody>
      <dsp:txXfrm>
        <a:off x="1852425" y="369623"/>
        <a:ext cx="2373758" cy="656816"/>
      </dsp:txXfrm>
    </dsp:sp>
    <dsp:sp modelId="{EBBA25F8-D167-4A90-B3CE-43C66E0E91CF}">
      <dsp:nvSpPr>
        <dsp:cNvPr id="0" name=""/>
        <dsp:cNvSpPr/>
      </dsp:nvSpPr>
      <dsp:spPr>
        <a:xfrm rot="5400000">
          <a:off x="910848" y="1233939"/>
          <a:ext cx="2127023" cy="1850510"/>
        </a:xfrm>
        <a:prstGeom prst="hexagon">
          <a:avLst>
            <a:gd name="adj" fmla="val 25000"/>
            <a:gd name="vf" fmla="val 115470"/>
          </a:avLst>
        </a:prstGeom>
        <a:solidFill>
          <a:srgbClr val="FF9014"/>
        </a:solidFill>
        <a:ln w="22225" cap="rnd"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kern="1200" dirty="0"/>
            <a:t>Calls Answered</a:t>
          </a:r>
        </a:p>
        <a:p>
          <a:pPr marL="0" lvl="0" indent="0" algn="ctr" defTabSz="889000">
            <a:lnSpc>
              <a:spcPct val="90000"/>
            </a:lnSpc>
            <a:spcBef>
              <a:spcPct val="0"/>
            </a:spcBef>
            <a:spcAft>
              <a:spcPct val="35000"/>
            </a:spcAft>
            <a:buNone/>
          </a:pPr>
          <a:r>
            <a:rPr lang="en-US" sz="2000" b="1" kern="1200" dirty="0"/>
            <a:t>689</a:t>
          </a:r>
        </a:p>
      </dsp:txBody>
      <dsp:txXfrm rot="-5400000">
        <a:off x="1337475" y="1427144"/>
        <a:ext cx="1273768" cy="1464101"/>
      </dsp:txXfrm>
    </dsp:sp>
    <dsp:sp modelId="{C3110D44-02E5-46BD-8173-868B2AD35259}">
      <dsp:nvSpPr>
        <dsp:cNvPr id="0" name=""/>
        <dsp:cNvSpPr/>
      </dsp:nvSpPr>
      <dsp:spPr>
        <a:xfrm rot="5400000">
          <a:off x="1912421" y="2967463"/>
          <a:ext cx="2127023" cy="1850510"/>
        </a:xfrm>
        <a:prstGeom prst="hexagon">
          <a:avLst>
            <a:gd name="adj" fmla="val 25000"/>
            <a:gd name="vf" fmla="val 115470"/>
          </a:avLst>
        </a:prstGeom>
        <a:solidFill>
          <a:srgbClr val="005870"/>
        </a:solidFill>
        <a:ln w="22225" cap="rnd"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Average Speed to Answer</a:t>
          </a:r>
        </a:p>
        <a:p>
          <a:pPr marL="0" lvl="0" indent="0" algn="ctr" defTabSz="755650">
            <a:lnSpc>
              <a:spcPct val="90000"/>
            </a:lnSpc>
            <a:spcBef>
              <a:spcPct val="0"/>
            </a:spcBef>
            <a:spcAft>
              <a:spcPct val="35000"/>
            </a:spcAft>
            <a:buNone/>
          </a:pPr>
          <a:r>
            <a:rPr lang="en-US" sz="1600" b="1" kern="1200" dirty="0"/>
            <a:t> 25 Seconds</a:t>
          </a:r>
        </a:p>
      </dsp:txBody>
      <dsp:txXfrm rot="-5400000">
        <a:off x="2339048" y="3160668"/>
        <a:ext cx="1273768" cy="1464101"/>
      </dsp:txXfrm>
    </dsp:sp>
    <dsp:sp modelId="{3A81112F-8CC8-45CD-AB36-42181842E3E8}">
      <dsp:nvSpPr>
        <dsp:cNvPr id="0" name=""/>
        <dsp:cNvSpPr/>
      </dsp:nvSpPr>
      <dsp:spPr>
        <a:xfrm>
          <a:off x="0" y="2878235"/>
          <a:ext cx="2297185" cy="1276214"/>
        </a:xfrm>
        <a:prstGeom prst="rect">
          <a:avLst/>
        </a:prstGeom>
        <a:noFill/>
        <a:ln>
          <a:noFill/>
        </a:ln>
        <a:effectLst/>
      </dsp:spPr>
      <dsp:style>
        <a:lnRef idx="0">
          <a:scrgbClr r="0" g="0" b="0"/>
        </a:lnRef>
        <a:fillRef idx="0">
          <a:scrgbClr r="0" g="0" b="0"/>
        </a:fillRef>
        <a:effectRef idx="0">
          <a:scrgbClr r="0" g="0" b="0"/>
        </a:effectRef>
        <a:fontRef idx="minor"/>
      </dsp:style>
    </dsp:sp>
    <dsp:sp modelId="{19C9B70A-7C79-4419-8363-4EF8BFC5E83C}">
      <dsp:nvSpPr>
        <dsp:cNvPr id="0" name=""/>
        <dsp:cNvSpPr/>
      </dsp:nvSpPr>
      <dsp:spPr>
        <a:xfrm rot="5400000">
          <a:off x="3873314" y="2967463"/>
          <a:ext cx="2127023" cy="1850510"/>
        </a:xfrm>
        <a:prstGeom prst="hexagon">
          <a:avLst>
            <a:gd name="adj" fmla="val 25000"/>
            <a:gd name="vf" fmla="val 115470"/>
          </a:avLst>
        </a:prstGeom>
        <a:solidFill>
          <a:srgbClr val="FFC03C"/>
        </a:solidFill>
        <a:ln w="22225" cap="rnd"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US" sz="2100" kern="1200" dirty="0"/>
            <a:t>Diversion Rate</a:t>
          </a:r>
        </a:p>
        <a:p>
          <a:pPr marL="0" lvl="0" indent="0" algn="ctr" defTabSz="933450">
            <a:lnSpc>
              <a:spcPct val="90000"/>
            </a:lnSpc>
            <a:spcBef>
              <a:spcPct val="0"/>
            </a:spcBef>
            <a:spcAft>
              <a:spcPct val="35000"/>
            </a:spcAft>
            <a:buNone/>
          </a:pPr>
          <a:r>
            <a:rPr lang="en-US" sz="2100" b="1" kern="1200" dirty="0"/>
            <a:t>99%</a:t>
          </a:r>
        </a:p>
      </dsp:txBody>
      <dsp:txXfrm rot="-5400000">
        <a:off x="4299941" y="3160668"/>
        <a:ext cx="1273768" cy="1464101"/>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8902BA6-4325-4140-AD64-F1CA9F0A3D6A}"/>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34A978C9-89B9-4B35-9064-7876961BB460}"/>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92B94E95-7AA3-474D-9AE0-916CAF76FF44}" type="datetimeFigureOut">
              <a:rPr lang="en-US" smtClean="0"/>
              <a:t>10/18/2024</a:t>
            </a:fld>
            <a:endParaRPr lang="en-US"/>
          </a:p>
        </p:txBody>
      </p:sp>
      <p:sp>
        <p:nvSpPr>
          <p:cNvPr id="4" name="Footer Placeholder 3">
            <a:extLst>
              <a:ext uri="{FF2B5EF4-FFF2-40B4-BE49-F238E27FC236}">
                <a16:creationId xmlns:a16="http://schemas.microsoft.com/office/drawing/2014/main" id="{0EA9FA60-6BD8-480F-98D4-A3DA4A23FA5D}"/>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ACA373F-FAE3-4E5A-B13B-7F645ECABD1C}"/>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5853FCD3-78A9-4552-9E0D-0E9A084527B4}" type="slidenum">
              <a:rPr lang="en-US" smtClean="0"/>
              <a:t>‹#›</a:t>
            </a:fld>
            <a:endParaRPr lang="en-US"/>
          </a:p>
        </p:txBody>
      </p:sp>
    </p:spTree>
    <p:extLst>
      <p:ext uri="{BB962C8B-B14F-4D97-AF65-F5344CB8AC3E}">
        <p14:creationId xmlns:p14="http://schemas.microsoft.com/office/powerpoint/2010/main" val="109050571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A7CD909-ECD5-465C-82C8-FCE95B2BCE9B}" type="datetimeFigureOut">
              <a:rPr lang="en-US" smtClean="0"/>
              <a:t>10/18/2024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863E826-96F9-412E-99A9-86A7D24D1AC5}" type="slidenum">
              <a:rPr lang="en-US" smtClean="0"/>
              <a:t>‹#›</a:t>
            </a:fld>
            <a:endParaRPr lang="en-US"/>
          </a:p>
        </p:txBody>
      </p:sp>
    </p:spTree>
    <p:extLst>
      <p:ext uri="{BB962C8B-B14F-4D97-AF65-F5344CB8AC3E}">
        <p14:creationId xmlns:p14="http://schemas.microsoft.com/office/powerpoint/2010/main" val="264354410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The reasons people call can sometimes be complex and don’t always fall neatly into a category. Our data collection is still evolving to better capture this complexity. However, of the calls that can currently be broadly categorized, we know that about 40% have some degree of suicidal thoughts or feelings, but only around 2% of calls are an active suicide risk.</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Individuals with a substance use crisis are also calling. A little over 7% of calls are primarily substance use crises.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Overall, nearly 50% of calls are for non-suicidal mental health concerns.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We also know that 47,763 calls from Florida to 988 were from Veterans who chose to press 1 for the 988 Veterans Line.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99889949-ECC3-4B04-9B9B-21255DC42F20}" type="slidenum">
              <a:rPr lang="en-US" smtClean="0"/>
              <a:t>9</a:t>
            </a:fld>
            <a:endParaRPr lang="en-US"/>
          </a:p>
        </p:txBody>
      </p:sp>
    </p:spTree>
    <p:extLst>
      <p:ext uri="{BB962C8B-B14F-4D97-AF65-F5344CB8AC3E}">
        <p14:creationId xmlns:p14="http://schemas.microsoft.com/office/powerpoint/2010/main" val="6712487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8FF996E-61BD-47CB-85A4-D3C26661B80D}"/>
              </a:ext>
            </a:extLst>
          </p:cNvPr>
          <p:cNvSpPr/>
          <p:nvPr/>
        </p:nvSpPr>
        <p:spPr>
          <a:xfrm>
            <a:off x="3209925" y="0"/>
            <a:ext cx="898207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EA1F06D-55B0-4F3F-BA8C-D17945BE6C14}"/>
              </a:ext>
            </a:extLst>
          </p:cNvPr>
          <p:cNvSpPr/>
          <p:nvPr/>
        </p:nvSpPr>
        <p:spPr>
          <a:xfrm>
            <a:off x="1" y="1"/>
            <a:ext cx="28956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096000" y="2621636"/>
            <a:ext cx="5496775" cy="590321"/>
          </a:xfrm>
        </p:spPr>
        <p:txBody>
          <a:bodyPr anchor="t">
            <a:normAutofit/>
          </a:bodyPr>
          <a:lstStyle>
            <a:lvl1pPr marL="0" indent="0" algn="l">
              <a:buNone/>
              <a:defRPr sz="1600" cap="all">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Date Placeholder 4">
            <a:extLst>
              <a:ext uri="{FF2B5EF4-FFF2-40B4-BE49-F238E27FC236}">
                <a16:creationId xmlns:a16="http://schemas.microsoft.com/office/drawing/2014/main" id="{32D0517A-8116-47E3-A4A5-4BEA4FC18700}"/>
              </a:ext>
            </a:extLst>
          </p:cNvPr>
          <p:cNvSpPr>
            <a:spLocks noGrp="1"/>
          </p:cNvSpPr>
          <p:nvPr>
            <p:ph type="dt" sz="half" idx="10"/>
          </p:nvPr>
        </p:nvSpPr>
        <p:spPr/>
        <p:txBody>
          <a:bodyPr/>
          <a:lstStyle/>
          <a:p>
            <a:fld id="{52F10993-B037-4440-8A27-81D473ED94D3}" type="datetime1">
              <a:rPr lang="en-US" smtClean="0"/>
              <a:t>10/18/2024</a:t>
            </a:fld>
            <a:endParaRPr lang="en-US" dirty="0"/>
          </a:p>
        </p:txBody>
      </p:sp>
      <p:sp>
        <p:nvSpPr>
          <p:cNvPr id="7" name="Footer Placeholder 6">
            <a:extLst>
              <a:ext uri="{FF2B5EF4-FFF2-40B4-BE49-F238E27FC236}">
                <a16:creationId xmlns:a16="http://schemas.microsoft.com/office/drawing/2014/main" id="{1B3AA27C-00F0-436D-B454-8EAB67454B90}"/>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04EACB6F-CCA4-416F-BAC3-399D824F03CC}"/>
              </a:ext>
            </a:extLst>
          </p:cNvPr>
          <p:cNvSpPr>
            <a:spLocks noGrp="1"/>
          </p:cNvSpPr>
          <p:nvPr>
            <p:ph type="sldNum" sz="quarter" idx="12"/>
          </p:nvPr>
        </p:nvSpPr>
        <p:spPr/>
        <p:txBody>
          <a:bodyPr/>
          <a:lstStyle/>
          <a:p>
            <a:fld id="{3A98EE3D-8CD1-4C3F-BD1C-C98C9596463C}" type="slidenum">
              <a:rPr lang="en-US" smtClean="0"/>
              <a:pPr/>
              <a:t>‹#›</a:t>
            </a:fld>
            <a:endParaRPr lang="en-US" dirty="0"/>
          </a:p>
        </p:txBody>
      </p:sp>
      <p:sp>
        <p:nvSpPr>
          <p:cNvPr id="14" name="Title 13">
            <a:extLst>
              <a:ext uri="{FF2B5EF4-FFF2-40B4-BE49-F238E27FC236}">
                <a16:creationId xmlns:a16="http://schemas.microsoft.com/office/drawing/2014/main" id="{F9120191-8F61-4C4F-B1AC-9AB3611B3525}"/>
              </a:ext>
            </a:extLst>
          </p:cNvPr>
          <p:cNvSpPr>
            <a:spLocks noGrp="1"/>
          </p:cNvSpPr>
          <p:nvPr>
            <p:ph type="title"/>
          </p:nvPr>
        </p:nvSpPr>
        <p:spPr>
          <a:xfrm>
            <a:off x="4998919" y="1197397"/>
            <a:ext cx="6593856" cy="1343034"/>
          </a:xfrm>
        </p:spPr>
        <p:txBody>
          <a:bodyPr anchor="t" anchorCtr="0"/>
          <a:lstStyle>
            <a:lvl1pPr>
              <a:defRPr>
                <a:solidFill>
                  <a:schemeClr val="bg1"/>
                </a:solidFill>
              </a:defRPr>
            </a:lvl1pPr>
          </a:lstStyle>
          <a:p>
            <a:r>
              <a:rPr lang="en-US" dirty="0"/>
              <a:t>Click to edit Master title style</a:t>
            </a:r>
          </a:p>
        </p:txBody>
      </p:sp>
      <p:pic>
        <p:nvPicPr>
          <p:cNvPr id="19" name="Picture 18" descr="Logo&#10;&#10;Description automatically generated">
            <a:extLst>
              <a:ext uri="{FF2B5EF4-FFF2-40B4-BE49-F238E27FC236}">
                <a16:creationId xmlns:a16="http://schemas.microsoft.com/office/drawing/2014/main" id="{624AA251-37A9-490F-BAF3-04C34A50F23B}"/>
              </a:ext>
            </a:extLst>
          </p:cNvPr>
          <p:cNvPicPr>
            <a:picLocks noChangeAspect="1"/>
          </p:cNvPicPr>
          <p:nvPr/>
        </p:nvPicPr>
        <p:blipFill>
          <a:blip r:embed="rId2"/>
          <a:stretch>
            <a:fillRect/>
          </a:stretch>
        </p:blipFill>
        <p:spPr>
          <a:xfrm>
            <a:off x="1438276" y="704841"/>
            <a:ext cx="3246319" cy="3246319"/>
          </a:xfrm>
          <a:prstGeom prst="rect">
            <a:avLst/>
          </a:prstGeom>
        </p:spPr>
      </p:pic>
      <p:sp>
        <p:nvSpPr>
          <p:cNvPr id="12" name="Rectangle 11">
            <a:extLst>
              <a:ext uri="{FF2B5EF4-FFF2-40B4-BE49-F238E27FC236}">
                <a16:creationId xmlns:a16="http://schemas.microsoft.com/office/drawing/2014/main" id="{1FB1B7C3-E96A-4B26-9D56-FF994FB599FF}"/>
              </a:ext>
            </a:extLst>
          </p:cNvPr>
          <p:cNvSpPr/>
          <p:nvPr userDrawn="1"/>
        </p:nvSpPr>
        <p:spPr>
          <a:xfrm>
            <a:off x="1" y="1"/>
            <a:ext cx="28956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Logo&#10;&#10;Description automatically generated">
            <a:extLst>
              <a:ext uri="{FF2B5EF4-FFF2-40B4-BE49-F238E27FC236}">
                <a16:creationId xmlns:a16="http://schemas.microsoft.com/office/drawing/2014/main" id="{CBE928BE-7C67-4796-9A2D-47E106D50E9C}"/>
              </a:ext>
            </a:extLst>
          </p:cNvPr>
          <p:cNvPicPr>
            <a:picLocks noChangeAspect="1"/>
          </p:cNvPicPr>
          <p:nvPr userDrawn="1"/>
        </p:nvPicPr>
        <p:blipFill>
          <a:blip r:embed="rId2"/>
          <a:stretch>
            <a:fillRect/>
          </a:stretch>
        </p:blipFill>
        <p:spPr>
          <a:xfrm>
            <a:off x="1438276" y="704841"/>
            <a:ext cx="3246319" cy="3246319"/>
          </a:xfrm>
          <a:prstGeom prst="rect">
            <a:avLst/>
          </a:prstGeom>
        </p:spPr>
      </p:pic>
    </p:spTree>
    <p:extLst>
      <p:ext uri="{BB962C8B-B14F-4D97-AF65-F5344CB8AC3E}">
        <p14:creationId xmlns:p14="http://schemas.microsoft.com/office/powerpoint/2010/main" val="3965674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81192" y="2340864"/>
            <a:ext cx="11029615" cy="3507486"/>
          </a:xfrm>
        </p:spPr>
        <p:txBody>
          <a:bodyPr anchor="t" anchorCtr="0"/>
          <a:lstStyle>
            <a:lvl1pPr>
              <a:defRPr lang="en-US" dirty="0">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3">
            <a:extLst>
              <a:ext uri="{FF2B5EF4-FFF2-40B4-BE49-F238E27FC236}">
                <a16:creationId xmlns:a16="http://schemas.microsoft.com/office/drawing/2014/main" id="{B119947D-B087-4728-8F6C-D0A1F3898687}"/>
              </a:ext>
            </a:extLst>
          </p:cNvPr>
          <p:cNvSpPr>
            <a:spLocks noGrp="1"/>
          </p:cNvSpPr>
          <p:nvPr>
            <p:ph type="title"/>
          </p:nvPr>
        </p:nvSpPr>
        <p:spPr/>
        <p:txBody>
          <a:bodyPr anchor="t" anchorCtr="0"/>
          <a:lstStyle/>
          <a:p>
            <a:r>
              <a:rPr lang="en-US"/>
              <a:t>Click to edit Master title style</a:t>
            </a:r>
            <a:endParaRPr lang="en-US" dirty="0"/>
          </a:p>
        </p:txBody>
      </p:sp>
      <p:sp>
        <p:nvSpPr>
          <p:cNvPr id="5" name="Date Placeholder 4">
            <a:extLst>
              <a:ext uri="{FF2B5EF4-FFF2-40B4-BE49-F238E27FC236}">
                <a16:creationId xmlns:a16="http://schemas.microsoft.com/office/drawing/2014/main" id="{A5EC1682-4713-4868-B260-A163AA4A1EEA}"/>
              </a:ext>
            </a:extLst>
          </p:cNvPr>
          <p:cNvSpPr>
            <a:spLocks noGrp="1"/>
          </p:cNvSpPr>
          <p:nvPr>
            <p:ph type="dt" sz="half" idx="10"/>
          </p:nvPr>
        </p:nvSpPr>
        <p:spPr/>
        <p:txBody>
          <a:bodyPr/>
          <a:lstStyle/>
          <a:p>
            <a:fld id="{7ABF040F-001C-4673-BF3F-0BE1C9BF40D8}" type="datetime1">
              <a:rPr lang="en-US" smtClean="0"/>
              <a:t>10/18/2024</a:t>
            </a:fld>
            <a:endParaRPr lang="en-US" dirty="0"/>
          </a:p>
        </p:txBody>
      </p:sp>
      <p:sp>
        <p:nvSpPr>
          <p:cNvPr id="6" name="Footer Placeholder 5">
            <a:extLst>
              <a:ext uri="{FF2B5EF4-FFF2-40B4-BE49-F238E27FC236}">
                <a16:creationId xmlns:a16="http://schemas.microsoft.com/office/drawing/2014/main" id="{84EC518E-16C7-41E6-AD28-C433D99E7B8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A17058F-9EEC-4259-A656-2163AD582F39}"/>
              </a:ext>
            </a:extLst>
          </p:cNvPr>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944933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246035" y="2828444"/>
            <a:ext cx="6753057"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D2F0AC70-36BD-4A35-AC48-05BA734D1221}" type="datetime1">
              <a:rPr lang="en-US" smtClean="0"/>
              <a:t>10/18/2024</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
        <p:nvSpPr>
          <p:cNvPr id="15" name="Rectangle 14">
            <a:extLst>
              <a:ext uri="{FF2B5EF4-FFF2-40B4-BE49-F238E27FC236}">
                <a16:creationId xmlns:a16="http://schemas.microsoft.com/office/drawing/2014/main" id="{C2489CAD-4DBA-42C4-883B-349B93281BA8}"/>
              </a:ext>
            </a:extLst>
          </p:cNvPr>
          <p:cNvSpPr/>
          <p:nvPr userDrawn="1"/>
        </p:nvSpPr>
        <p:spPr>
          <a:xfrm>
            <a:off x="1" y="1"/>
            <a:ext cx="195262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Logo&#10;&#10;Description automatically generated">
            <a:extLst>
              <a:ext uri="{FF2B5EF4-FFF2-40B4-BE49-F238E27FC236}">
                <a16:creationId xmlns:a16="http://schemas.microsoft.com/office/drawing/2014/main" id="{529FDA88-50C1-4F5A-BD0C-1B8C19914475}"/>
              </a:ext>
            </a:extLst>
          </p:cNvPr>
          <p:cNvPicPr>
            <a:picLocks noChangeAspect="1"/>
          </p:cNvPicPr>
          <p:nvPr userDrawn="1"/>
        </p:nvPicPr>
        <p:blipFill>
          <a:blip r:embed="rId2"/>
          <a:stretch>
            <a:fillRect/>
          </a:stretch>
        </p:blipFill>
        <p:spPr>
          <a:xfrm>
            <a:off x="1264564" y="880378"/>
            <a:ext cx="1376122" cy="1376122"/>
          </a:xfrm>
          <a:prstGeom prst="rect">
            <a:avLst/>
          </a:prstGeom>
        </p:spPr>
      </p:pic>
      <p:sp>
        <p:nvSpPr>
          <p:cNvPr id="16" name="Title 1">
            <a:extLst>
              <a:ext uri="{FF2B5EF4-FFF2-40B4-BE49-F238E27FC236}">
                <a16:creationId xmlns:a16="http://schemas.microsoft.com/office/drawing/2014/main" id="{609057C4-AAE7-490E-AB00-D2943A20FEB2}"/>
              </a:ext>
            </a:extLst>
          </p:cNvPr>
          <p:cNvSpPr>
            <a:spLocks noGrp="1"/>
          </p:cNvSpPr>
          <p:nvPr>
            <p:ph type="title"/>
          </p:nvPr>
        </p:nvSpPr>
        <p:spPr>
          <a:xfrm>
            <a:off x="3634322" y="1568439"/>
            <a:ext cx="7976485" cy="988332"/>
          </a:xfrm>
        </p:spPr>
        <p:txBody>
          <a:bodyPr anchor="t" anchorCtr="0"/>
          <a:lstStyle/>
          <a:p>
            <a:r>
              <a:rPr lang="en-US" dirty="0"/>
              <a:t>Click to edit Master title style</a:t>
            </a:r>
          </a:p>
        </p:txBody>
      </p:sp>
    </p:spTree>
    <p:extLst>
      <p:ext uri="{BB962C8B-B14F-4D97-AF65-F5344CB8AC3E}">
        <p14:creationId xmlns:p14="http://schemas.microsoft.com/office/powerpoint/2010/main" val="16217114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nchor="t" anchorCtr="0"/>
          <a:lstStyle/>
          <a:p>
            <a:r>
              <a:rPr lang="en-US" dirty="0"/>
              <a:t>Click to edit Master title style</a:t>
            </a:r>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4A13B724-03D5-4AC4-92F2-90F5BF3B8AE1}" type="datetime1">
              <a:rPr lang="en-US" smtClean="0"/>
              <a:t>10/18/2024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45456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nchor="t" anchorCtr="0"/>
          <a:lstStyle/>
          <a:p>
            <a:r>
              <a:rPr lang="en-US" dirty="0"/>
              <a:t>Click to edit Master title style</a:t>
            </a:r>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7278799D-4F11-4C23-9322-E97C9B2E3E2D}" type="datetime1">
              <a:rPr lang="en-US" smtClean="0"/>
              <a:t>10/18/2024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93587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nchor="t" anchorCtr="0"/>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BB45D04-FBE4-49CB-AA72-13B16528BC6B}" type="datetime1">
              <a:rPr lang="en-US" smtClean="0"/>
              <a:t>10/18/2024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789258430"/>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A6C72D-A7DF-4267-B973-01A248C39D2F}" type="datetime1">
              <a:rPr lang="en-US" smtClean="0"/>
              <a:t>10/18/2024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700891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1">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959F5720-33C4-4F82-905F-8520628267D3}"/>
              </a:ext>
            </a:extLst>
          </p:cNvPr>
          <p:cNvSpPr>
            <a:spLocks noGrp="1"/>
          </p:cNvSpPr>
          <p:nvPr>
            <p:ph idx="1"/>
          </p:nvPr>
        </p:nvSpPr>
        <p:spPr>
          <a:xfrm>
            <a:off x="4900928" y="1179829"/>
            <a:ext cx="6650991" cy="4658216"/>
          </a:xfrm>
        </p:spPr>
        <p:txBody>
          <a:bodyPr anchor="t" anchorCtr="0">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Rectangle 5">
            <a:extLst>
              <a:ext uri="{FF2B5EF4-FFF2-40B4-BE49-F238E27FC236}">
                <a16:creationId xmlns:a16="http://schemas.microsoft.com/office/drawing/2014/main" id="{5D52ABF2-A144-4733-9C41-9F71D25E8116}"/>
              </a:ext>
            </a:extLst>
          </p:cNvPr>
          <p:cNvSpPr>
            <a:spLocks noChangeAspect="1"/>
          </p:cNvSpPr>
          <p:nvPr userDrawn="1"/>
        </p:nvSpPr>
        <p:spPr>
          <a:xfrm>
            <a:off x="447817" y="601200"/>
            <a:ext cx="3682723" cy="58154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a:extLst>
              <a:ext uri="{FF2B5EF4-FFF2-40B4-BE49-F238E27FC236}">
                <a16:creationId xmlns:a16="http://schemas.microsoft.com/office/drawing/2014/main" id="{57AE0941-A3BC-4273-8CFC-35758DD9FE14}"/>
              </a:ext>
            </a:extLst>
          </p:cNvPr>
          <p:cNvSpPr>
            <a:spLocks noGrp="1"/>
          </p:cNvSpPr>
          <p:nvPr>
            <p:ph type="title"/>
          </p:nvPr>
        </p:nvSpPr>
        <p:spPr>
          <a:xfrm>
            <a:off x="767857" y="933450"/>
            <a:ext cx="3031852" cy="1722419"/>
          </a:xfrm>
        </p:spPr>
        <p:txBody>
          <a:bodyPr anchor="t" anchorCtr="0">
            <a:normAutofit/>
          </a:bodyPr>
          <a:lstStyle>
            <a:lvl1pPr algn="l">
              <a:defRPr sz="2400" b="0">
                <a:solidFill>
                  <a:srgbClr val="FFFFFF"/>
                </a:solidFill>
              </a:defRPr>
            </a:lvl1pPr>
          </a:lstStyle>
          <a:p>
            <a:r>
              <a:rPr lang="en-US" dirty="0"/>
              <a:t>Click to edit Master title style</a:t>
            </a:r>
          </a:p>
        </p:txBody>
      </p:sp>
      <p:sp>
        <p:nvSpPr>
          <p:cNvPr id="9" name="Text Placeholder 3">
            <a:extLst>
              <a:ext uri="{FF2B5EF4-FFF2-40B4-BE49-F238E27FC236}">
                <a16:creationId xmlns:a16="http://schemas.microsoft.com/office/drawing/2014/main" id="{386B1363-9C99-4D6B-B19F-1696ACCCD4C1}"/>
              </a:ext>
            </a:extLst>
          </p:cNvPr>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1" name="Date Placeholder 10">
            <a:extLst>
              <a:ext uri="{FF2B5EF4-FFF2-40B4-BE49-F238E27FC236}">
                <a16:creationId xmlns:a16="http://schemas.microsoft.com/office/drawing/2014/main" id="{FF52A4DF-BE01-429D-BF75-4D8987242DE9}"/>
              </a:ext>
            </a:extLst>
          </p:cNvPr>
          <p:cNvSpPr>
            <a:spLocks noGrp="1"/>
          </p:cNvSpPr>
          <p:nvPr>
            <p:ph type="dt" sz="half" idx="10"/>
          </p:nvPr>
        </p:nvSpPr>
        <p:spPr/>
        <p:txBody>
          <a:bodyPr/>
          <a:lstStyle/>
          <a:p>
            <a:fld id="{53D0BD7A-E6C1-49E4-B644-7DEE137733B8}" type="datetime1">
              <a:rPr lang="en-US" smtClean="0"/>
              <a:t>10/18/2024</a:t>
            </a:fld>
            <a:endParaRPr lang="en-US" dirty="0"/>
          </a:p>
        </p:txBody>
      </p:sp>
      <p:sp>
        <p:nvSpPr>
          <p:cNvPr id="12" name="Footer Placeholder 11">
            <a:extLst>
              <a:ext uri="{FF2B5EF4-FFF2-40B4-BE49-F238E27FC236}">
                <a16:creationId xmlns:a16="http://schemas.microsoft.com/office/drawing/2014/main" id="{9F8A4E03-EE12-494D-8257-0589CD6E7A0C}"/>
              </a:ext>
            </a:extLst>
          </p:cNvPr>
          <p:cNvSpPr>
            <a:spLocks noGrp="1"/>
          </p:cNvSpPr>
          <p:nvPr>
            <p:ph type="ftr" sz="quarter" idx="11"/>
          </p:nvPr>
        </p:nvSpPr>
        <p:spPr/>
        <p:txBody>
          <a:bodyPr/>
          <a:lstStyle/>
          <a:p>
            <a:endParaRPr lang="en-US" dirty="0"/>
          </a:p>
        </p:txBody>
      </p:sp>
      <p:sp>
        <p:nvSpPr>
          <p:cNvPr id="13" name="Slide Number Placeholder 12">
            <a:extLst>
              <a:ext uri="{FF2B5EF4-FFF2-40B4-BE49-F238E27FC236}">
                <a16:creationId xmlns:a16="http://schemas.microsoft.com/office/drawing/2014/main" id="{5B9DD57C-84A3-4E13-A3AB-862F600775BC}"/>
              </a:ext>
            </a:extLst>
          </p:cNvPr>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40456339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6452FD0-FE13-4488-94FB-E9A0C55F1CA9}" type="datetime1">
              <a:rPr lang="en-US" smtClean="0"/>
              <a:t>10/18/2024</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64111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t"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774994" y="6423914"/>
            <a:ext cx="1655940" cy="365125"/>
          </a:xfrm>
          <a:prstGeom prst="rect">
            <a:avLst/>
          </a:prstGeom>
        </p:spPr>
        <p:txBody>
          <a:bodyPr vert="horz" lIns="91440" tIns="45720" rIns="91440" bIns="45720" rtlCol="0" anchor="ctr"/>
          <a:lstStyle>
            <a:lvl1pPr algn="r">
              <a:defRPr sz="900">
                <a:solidFill>
                  <a:schemeClr val="tx1">
                    <a:lumMod val="75000"/>
                    <a:lumOff val="25000"/>
                  </a:schemeClr>
                </a:solidFill>
                <a:latin typeface="Verdana" panose="020B0604030504040204" pitchFamily="34" charset="0"/>
                <a:ea typeface="Verdana" panose="020B0604030504040204" pitchFamily="34" charset="0"/>
              </a:defRPr>
            </a:lvl1pPr>
          </a:lstStyle>
          <a:p>
            <a:fld id="{53D0BD7A-E6C1-49E4-B644-7DEE137733B8}" type="datetime1">
              <a:rPr lang="en-US" smtClean="0"/>
              <a:t>10/18/2024</a:t>
            </a:fld>
            <a:endParaRPr lang="en-US" dirty="0"/>
          </a:p>
        </p:txBody>
      </p:sp>
      <p:sp>
        <p:nvSpPr>
          <p:cNvPr id="5" name="Footer Placeholder 4"/>
          <p:cNvSpPr>
            <a:spLocks noGrp="1"/>
          </p:cNvSpPr>
          <p:nvPr>
            <p:ph type="ftr" sz="quarter" idx="3"/>
          </p:nvPr>
        </p:nvSpPr>
        <p:spPr>
          <a:xfrm>
            <a:off x="4758078" y="6423914"/>
            <a:ext cx="2749149" cy="365125"/>
          </a:xfrm>
          <a:prstGeom prst="rect">
            <a:avLst/>
          </a:prstGeom>
        </p:spPr>
        <p:txBody>
          <a:bodyPr vert="horz" lIns="91440" tIns="45720" rIns="91440" bIns="45720" rtlCol="0" anchor="ctr"/>
          <a:lstStyle>
            <a:lvl1pPr algn="l">
              <a:defRPr sz="900" cap="all">
                <a:solidFill>
                  <a:schemeClr val="tx1">
                    <a:lumMod val="75000"/>
                    <a:lumOff val="25000"/>
                  </a:schemeClr>
                </a:solidFill>
                <a:latin typeface="Verdana" panose="020B0604030504040204" pitchFamily="34" charset="0"/>
                <a:ea typeface="Verdana" panose="020B0604030504040204" pitchFamily="34" charset="0"/>
              </a:defRPr>
            </a:lvl1pPr>
          </a:lstStyle>
          <a:p>
            <a:endParaRPr lang="en-US" dirty="0"/>
          </a:p>
        </p:txBody>
      </p:sp>
      <p:sp>
        <p:nvSpPr>
          <p:cNvPr id="6" name="Slide Number Placeholder 5"/>
          <p:cNvSpPr>
            <a:spLocks noGrp="1"/>
          </p:cNvSpPr>
          <p:nvPr>
            <p:ph type="sldNum" sz="quarter" idx="4"/>
          </p:nvPr>
        </p:nvSpPr>
        <p:spPr>
          <a:xfrm>
            <a:off x="605747" y="6423914"/>
            <a:ext cx="1052510" cy="365125"/>
          </a:xfrm>
          <a:prstGeom prst="rect">
            <a:avLst/>
          </a:prstGeom>
        </p:spPr>
        <p:txBody>
          <a:bodyPr vert="horz" lIns="91440" tIns="45720" rIns="91440" bIns="45720" rtlCol="0" anchor="ctr"/>
          <a:lstStyle>
            <a:lvl1pPr algn="l">
              <a:defRPr sz="900">
                <a:solidFill>
                  <a:schemeClr val="tx1">
                    <a:lumMod val="75000"/>
                    <a:lumOff val="25000"/>
                  </a:schemeClr>
                </a:solidFill>
                <a:latin typeface="Verdana" panose="020B0604030504040204" pitchFamily="34" charset="0"/>
                <a:ea typeface="Verdana" panose="020B0604030504040204" pitchFamily="34" charset="0"/>
              </a:defRPr>
            </a:lvl1pPr>
          </a:lstStyle>
          <a:p>
            <a:fld id="{3A98EE3D-8CD1-4C3F-BD1C-C98C9596463C}" type="slidenum">
              <a:rPr lang="en-US" smtClean="0"/>
              <a:pPr/>
              <a:t>‹#›</a:t>
            </a:fld>
            <a:endParaRPr lang="en-US" dirty="0"/>
          </a:p>
        </p:txBody>
      </p:sp>
      <p:sp>
        <p:nvSpPr>
          <p:cNvPr id="9" name="Rectangle 8"/>
          <p:cNvSpPr/>
          <p:nvPr/>
        </p:nvSpPr>
        <p:spPr>
          <a:xfrm>
            <a:off x="446534" y="457200"/>
            <a:ext cx="3703320" cy="94997"/>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12ADE88B-EB10-486B-9068-46D45F771682}"/>
              </a:ext>
            </a:extLst>
          </p:cNvPr>
          <p:cNvSpPr/>
          <p:nvPr/>
        </p:nvSpPr>
        <p:spPr>
          <a:xfrm>
            <a:off x="10536060" y="5202060"/>
            <a:ext cx="1655940" cy="1655940"/>
          </a:xfrm>
          <a:custGeom>
            <a:avLst/>
            <a:gdLst>
              <a:gd name="connsiteX0" fmla="*/ 0 w 1655940"/>
              <a:gd name="connsiteY0" fmla="*/ 0 h 1655940"/>
              <a:gd name="connsiteX1" fmla="*/ 1655940 w 1655940"/>
              <a:gd name="connsiteY1" fmla="*/ 0 h 1655940"/>
              <a:gd name="connsiteX2" fmla="*/ 1655940 w 1655940"/>
              <a:gd name="connsiteY2" fmla="*/ 1655940 h 1655940"/>
              <a:gd name="connsiteX3" fmla="*/ 0 w 1655940"/>
              <a:gd name="connsiteY3" fmla="*/ 1655940 h 1655940"/>
              <a:gd name="connsiteX4" fmla="*/ 0 w 1655940"/>
              <a:gd name="connsiteY4" fmla="*/ 0 h 1655940"/>
              <a:gd name="connsiteX0" fmla="*/ 0 w 1655940"/>
              <a:gd name="connsiteY0" fmla="*/ 0 h 1655940"/>
              <a:gd name="connsiteX1" fmla="*/ 1655940 w 1655940"/>
              <a:gd name="connsiteY1" fmla="*/ 0 h 1655940"/>
              <a:gd name="connsiteX2" fmla="*/ 1655940 w 1655940"/>
              <a:gd name="connsiteY2" fmla="*/ 1655940 h 1655940"/>
              <a:gd name="connsiteX3" fmla="*/ 0 w 1655940"/>
              <a:gd name="connsiteY3" fmla="*/ 1655940 h 1655940"/>
              <a:gd name="connsiteX4" fmla="*/ 0 w 1655940"/>
              <a:gd name="connsiteY4" fmla="*/ 0 h 1655940"/>
              <a:gd name="connsiteX0" fmla="*/ 0 w 1655940"/>
              <a:gd name="connsiteY0" fmla="*/ 1655940 h 1655940"/>
              <a:gd name="connsiteX1" fmla="*/ 1655940 w 1655940"/>
              <a:gd name="connsiteY1" fmla="*/ 0 h 1655940"/>
              <a:gd name="connsiteX2" fmla="*/ 1655940 w 1655940"/>
              <a:gd name="connsiteY2" fmla="*/ 1655940 h 1655940"/>
              <a:gd name="connsiteX3" fmla="*/ 0 w 1655940"/>
              <a:gd name="connsiteY3" fmla="*/ 1655940 h 1655940"/>
            </a:gdLst>
            <a:ahLst/>
            <a:cxnLst>
              <a:cxn ang="0">
                <a:pos x="connsiteX0" y="connsiteY0"/>
              </a:cxn>
              <a:cxn ang="0">
                <a:pos x="connsiteX1" y="connsiteY1"/>
              </a:cxn>
              <a:cxn ang="0">
                <a:pos x="connsiteX2" y="connsiteY2"/>
              </a:cxn>
              <a:cxn ang="0">
                <a:pos x="connsiteX3" y="connsiteY3"/>
              </a:cxn>
            </a:cxnLst>
            <a:rect l="l" t="t" r="r" b="b"/>
            <a:pathLst>
              <a:path w="1655940" h="1655940">
                <a:moveTo>
                  <a:pt x="0" y="1655940"/>
                </a:moveTo>
                <a:lnTo>
                  <a:pt x="1655940" y="0"/>
                </a:lnTo>
                <a:lnTo>
                  <a:pt x="1655940" y="1655940"/>
                </a:lnTo>
                <a:lnTo>
                  <a:pt x="0" y="165594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2">
            <a:extLst>
              <a:ext uri="{FF2B5EF4-FFF2-40B4-BE49-F238E27FC236}">
                <a16:creationId xmlns:a16="http://schemas.microsoft.com/office/drawing/2014/main" id="{5619B0A6-9F70-46C5-8D3F-B7D572D8C29D}"/>
              </a:ext>
            </a:extLst>
          </p:cNvPr>
          <p:cNvSpPr/>
          <p:nvPr userDrawn="1"/>
        </p:nvSpPr>
        <p:spPr>
          <a:xfrm>
            <a:off x="9442850" y="4886325"/>
            <a:ext cx="2749149" cy="1971675"/>
          </a:xfrm>
          <a:custGeom>
            <a:avLst/>
            <a:gdLst>
              <a:gd name="connsiteX0" fmla="*/ 0 w 1655940"/>
              <a:gd name="connsiteY0" fmla="*/ 0 h 1655940"/>
              <a:gd name="connsiteX1" fmla="*/ 1655940 w 1655940"/>
              <a:gd name="connsiteY1" fmla="*/ 0 h 1655940"/>
              <a:gd name="connsiteX2" fmla="*/ 1655940 w 1655940"/>
              <a:gd name="connsiteY2" fmla="*/ 1655940 h 1655940"/>
              <a:gd name="connsiteX3" fmla="*/ 0 w 1655940"/>
              <a:gd name="connsiteY3" fmla="*/ 1655940 h 1655940"/>
              <a:gd name="connsiteX4" fmla="*/ 0 w 1655940"/>
              <a:gd name="connsiteY4" fmla="*/ 0 h 1655940"/>
              <a:gd name="connsiteX0" fmla="*/ 0 w 1655940"/>
              <a:gd name="connsiteY0" fmla="*/ 0 h 1655940"/>
              <a:gd name="connsiteX1" fmla="*/ 1655940 w 1655940"/>
              <a:gd name="connsiteY1" fmla="*/ 0 h 1655940"/>
              <a:gd name="connsiteX2" fmla="*/ 1655940 w 1655940"/>
              <a:gd name="connsiteY2" fmla="*/ 1655940 h 1655940"/>
              <a:gd name="connsiteX3" fmla="*/ 0 w 1655940"/>
              <a:gd name="connsiteY3" fmla="*/ 1655940 h 1655940"/>
              <a:gd name="connsiteX4" fmla="*/ 0 w 1655940"/>
              <a:gd name="connsiteY4" fmla="*/ 0 h 1655940"/>
              <a:gd name="connsiteX0" fmla="*/ 0 w 1655940"/>
              <a:gd name="connsiteY0" fmla="*/ 1655940 h 1655940"/>
              <a:gd name="connsiteX1" fmla="*/ 1655940 w 1655940"/>
              <a:gd name="connsiteY1" fmla="*/ 0 h 1655940"/>
              <a:gd name="connsiteX2" fmla="*/ 1655940 w 1655940"/>
              <a:gd name="connsiteY2" fmla="*/ 1655940 h 1655940"/>
              <a:gd name="connsiteX3" fmla="*/ 0 w 1655940"/>
              <a:gd name="connsiteY3" fmla="*/ 1655940 h 1655940"/>
            </a:gdLst>
            <a:ahLst/>
            <a:cxnLst>
              <a:cxn ang="0">
                <a:pos x="connsiteX0" y="connsiteY0"/>
              </a:cxn>
              <a:cxn ang="0">
                <a:pos x="connsiteX1" y="connsiteY1"/>
              </a:cxn>
              <a:cxn ang="0">
                <a:pos x="connsiteX2" y="connsiteY2"/>
              </a:cxn>
              <a:cxn ang="0">
                <a:pos x="connsiteX3" y="connsiteY3"/>
              </a:cxn>
            </a:cxnLst>
            <a:rect l="l" t="t" r="r" b="b"/>
            <a:pathLst>
              <a:path w="1655940" h="1655940">
                <a:moveTo>
                  <a:pt x="0" y="1655940"/>
                </a:moveTo>
                <a:lnTo>
                  <a:pt x="1655940" y="0"/>
                </a:lnTo>
                <a:lnTo>
                  <a:pt x="1655940" y="1655940"/>
                </a:lnTo>
                <a:lnTo>
                  <a:pt x="0" y="165594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Logo&#10;&#10;Description automatically generated">
            <a:extLst>
              <a:ext uri="{FF2B5EF4-FFF2-40B4-BE49-F238E27FC236}">
                <a16:creationId xmlns:a16="http://schemas.microsoft.com/office/drawing/2014/main" id="{B075078A-B95F-40DB-B398-1B04E182A9E1}"/>
              </a:ext>
            </a:extLst>
          </p:cNvPr>
          <p:cNvPicPr>
            <a:picLocks noChangeAspect="1"/>
          </p:cNvPicPr>
          <p:nvPr userDrawn="1"/>
        </p:nvPicPr>
        <p:blipFill>
          <a:blip r:embed="rId11"/>
          <a:stretch>
            <a:fillRect/>
          </a:stretch>
        </p:blipFill>
        <p:spPr>
          <a:xfrm>
            <a:off x="10607040" y="5394960"/>
            <a:ext cx="1188720" cy="1188720"/>
          </a:xfrm>
          <a:prstGeom prst="rect">
            <a:avLst/>
          </a:prstGeom>
        </p:spPr>
      </p:pic>
    </p:spTree>
    <p:extLst>
      <p:ext uri="{BB962C8B-B14F-4D97-AF65-F5344CB8AC3E}">
        <p14:creationId xmlns:p14="http://schemas.microsoft.com/office/powerpoint/2010/main" val="1568413635"/>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80" r:id="rId8"/>
    <p:sldLayoutId id="2147483679" r:id="rId9"/>
  </p:sldLayoutIdLst>
  <p:hf hdr="0" ftr="0" dt="0"/>
  <p:txStyles>
    <p:titleStyle>
      <a:lvl1pPr algn="l" defTabSz="457200" rtl="0" eaLnBrk="1" latinLnBrk="0" hangingPunct="1">
        <a:lnSpc>
          <a:spcPct val="100000"/>
        </a:lnSpc>
        <a:spcBef>
          <a:spcPct val="0"/>
        </a:spcBef>
        <a:buNone/>
        <a:defRPr sz="2800" b="1" kern="1200" cap="all">
          <a:solidFill>
            <a:schemeClr val="tx1">
              <a:lumMod val="75000"/>
            </a:schemeClr>
          </a:solidFill>
          <a:latin typeface="Verdana" panose="020B0604030504040204" pitchFamily="34" charset="0"/>
          <a:ea typeface="Verdana" panose="020B0604030504040204" pitchFamily="34" charset="0"/>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Verdana" panose="020B0604030504040204" pitchFamily="34" charset="0"/>
          <a:ea typeface="Verdana" panose="020B0604030504040204" pitchFamily="34" charset="0"/>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Verdana" panose="020B0604030504040204" pitchFamily="34" charset="0"/>
          <a:ea typeface="Verdana" panose="020B0604030504040204" pitchFamily="34" charset="0"/>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Verdana" panose="020B0604030504040204" pitchFamily="34" charset="0"/>
          <a:ea typeface="Verdana" panose="020B0604030504040204" pitchFamily="34" charset="0"/>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Verdana" panose="020B0604030504040204" pitchFamily="34" charset="0"/>
          <a:ea typeface="Verdana" panose="020B0604030504040204" pitchFamily="34" charset="0"/>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Verdana" panose="020B0604030504040204" pitchFamily="34" charset="0"/>
          <a:ea typeface="Verdana" panose="020B0604030504040204" pitchFamily="34" charset="0"/>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3840">
          <p15:clr>
            <a:srgbClr val="F26B43"/>
          </p15:clr>
        </p15:guide>
        <p15:guide id="4" orient="horz" pos="216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9.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FAAD6225-AAC0-4D9F-9EF8-0C1F9A8C5FA2}"/>
              </a:ext>
            </a:extLst>
          </p:cNvPr>
          <p:cNvSpPr>
            <a:spLocks noGrp="1"/>
          </p:cNvSpPr>
          <p:nvPr>
            <p:ph type="subTitle" idx="1"/>
          </p:nvPr>
        </p:nvSpPr>
        <p:spPr>
          <a:xfrm>
            <a:off x="5407025" y="4573634"/>
            <a:ext cx="6680200" cy="749884"/>
          </a:xfrm>
        </p:spPr>
        <p:txBody>
          <a:bodyPr>
            <a:noAutofit/>
          </a:bodyPr>
          <a:lstStyle/>
          <a:p>
            <a:pPr algn="r">
              <a:lnSpc>
                <a:spcPct val="100000"/>
              </a:lnSpc>
            </a:pPr>
            <a:r>
              <a:rPr lang="en-US" sz="1800" cap="none" dirty="0">
                <a:latin typeface="Arial" panose="020B0604020202020204" pitchFamily="34" charset="0"/>
                <a:cs typeface="Arial" panose="020B0604020202020204" pitchFamily="34" charset="0"/>
              </a:rPr>
              <a:t>Erica Floyd Thomas, MSW</a:t>
            </a:r>
          </a:p>
          <a:p>
            <a:pPr algn="r">
              <a:lnSpc>
                <a:spcPct val="100000"/>
              </a:lnSpc>
            </a:pPr>
            <a:r>
              <a:rPr lang="en-US" sz="1800" cap="none" dirty="0">
                <a:latin typeface="Arial" panose="020B0604020202020204" pitchFamily="34" charset="0"/>
                <a:cs typeface="Arial" panose="020B0604020202020204" pitchFamily="34" charset="0"/>
              </a:rPr>
              <a:t>Assistant Secretary for Substance Abuse and Mental Health</a:t>
            </a:r>
          </a:p>
          <a:p>
            <a:pPr algn="r">
              <a:lnSpc>
                <a:spcPct val="100000"/>
              </a:lnSpc>
            </a:pPr>
            <a:r>
              <a:rPr lang="en-US" sz="1800" cap="none" dirty="0">
                <a:latin typeface="Arial" panose="020B0604020202020204" pitchFamily="34" charset="0"/>
                <a:cs typeface="Arial" panose="020B0604020202020204" pitchFamily="34" charset="0"/>
              </a:rPr>
              <a:t>Department of Children and Families</a:t>
            </a:r>
          </a:p>
        </p:txBody>
      </p:sp>
      <p:sp>
        <p:nvSpPr>
          <p:cNvPr id="6" name="Title 5">
            <a:extLst>
              <a:ext uri="{FF2B5EF4-FFF2-40B4-BE49-F238E27FC236}">
                <a16:creationId xmlns:a16="http://schemas.microsoft.com/office/drawing/2014/main" id="{7CA465A8-FCD3-44F4-A929-E3E4D759FDB9}"/>
              </a:ext>
            </a:extLst>
          </p:cNvPr>
          <p:cNvSpPr>
            <a:spLocks noGrp="1"/>
          </p:cNvSpPr>
          <p:nvPr>
            <p:ph type="title"/>
          </p:nvPr>
        </p:nvSpPr>
        <p:spPr>
          <a:xfrm>
            <a:off x="5061137" y="2012899"/>
            <a:ext cx="6593856" cy="1343034"/>
          </a:xfrm>
        </p:spPr>
        <p:txBody>
          <a:bodyPr>
            <a:normAutofit/>
          </a:bodyPr>
          <a:lstStyle/>
          <a:p>
            <a:pPr algn="ctr"/>
            <a:r>
              <a:rPr lang="en-US" sz="4400" cap="none" dirty="0">
                <a:latin typeface="Arial" panose="020B0604020202020204" pitchFamily="34" charset="0"/>
                <a:cs typeface="Arial" panose="020B0604020202020204" pitchFamily="34" charset="0"/>
              </a:rPr>
              <a:t>988 Florida Lifeline</a:t>
            </a:r>
            <a:br>
              <a:rPr lang="en-US" sz="3200" dirty="0">
                <a:latin typeface="Arial" panose="020B0604020202020204" pitchFamily="34" charset="0"/>
                <a:cs typeface="Arial" panose="020B0604020202020204" pitchFamily="34" charset="0"/>
              </a:rPr>
            </a:br>
            <a:r>
              <a:rPr lang="en-US" sz="2400" b="0" cap="none" dirty="0">
                <a:latin typeface="Arial" panose="020B0604020202020204" pitchFamily="34" charset="0"/>
                <a:cs typeface="Arial" panose="020B0604020202020204" pitchFamily="34" charset="0"/>
              </a:rPr>
              <a:t>An Early Crisis Intervention</a:t>
            </a:r>
          </a:p>
        </p:txBody>
      </p:sp>
      <p:sp>
        <p:nvSpPr>
          <p:cNvPr id="2" name="TextBox 1">
            <a:extLst>
              <a:ext uri="{FF2B5EF4-FFF2-40B4-BE49-F238E27FC236}">
                <a16:creationId xmlns:a16="http://schemas.microsoft.com/office/drawing/2014/main" id="{EFF1D3A3-53A7-0352-A8E3-C382E5B4BB0B}"/>
              </a:ext>
            </a:extLst>
          </p:cNvPr>
          <p:cNvSpPr txBox="1"/>
          <p:nvPr/>
        </p:nvSpPr>
        <p:spPr>
          <a:xfrm>
            <a:off x="10066867" y="6343851"/>
            <a:ext cx="2861734" cy="369332"/>
          </a:xfrm>
          <a:prstGeom prst="rect">
            <a:avLst/>
          </a:prstGeom>
          <a:noFill/>
        </p:spPr>
        <p:txBody>
          <a:bodyPr wrap="square" rtlCol="0">
            <a:spAutoFit/>
          </a:bodyPr>
          <a:lstStyle/>
          <a:p>
            <a:r>
              <a:rPr lang="en-US" dirty="0">
                <a:solidFill>
                  <a:schemeClr val="bg1"/>
                </a:solidFill>
                <a:latin typeface="Arial" panose="020B0604020202020204" pitchFamily="34" charset="0"/>
                <a:cs typeface="Arial" panose="020B0604020202020204" pitchFamily="34" charset="0"/>
              </a:rPr>
              <a:t>October 25</a:t>
            </a:r>
            <a:r>
              <a:rPr lang="en-US" baseline="30000" dirty="0">
                <a:solidFill>
                  <a:schemeClr val="bg1"/>
                </a:solidFill>
                <a:latin typeface="Arial" panose="020B0604020202020204" pitchFamily="34" charset="0"/>
                <a:cs typeface="Arial" panose="020B0604020202020204" pitchFamily="34" charset="0"/>
              </a:rPr>
              <a:t>th</a:t>
            </a:r>
            <a:r>
              <a:rPr lang="en-US" dirty="0">
                <a:solidFill>
                  <a:schemeClr val="bg1"/>
                </a:solidFill>
                <a:latin typeface="Arial" panose="020B0604020202020204" pitchFamily="34" charset="0"/>
                <a:cs typeface="Arial" panose="020B0604020202020204" pitchFamily="34" charset="0"/>
              </a:rPr>
              <a:t> 2024</a:t>
            </a:r>
          </a:p>
        </p:txBody>
      </p:sp>
    </p:spTree>
    <p:extLst>
      <p:ext uri="{BB962C8B-B14F-4D97-AF65-F5344CB8AC3E}">
        <p14:creationId xmlns:p14="http://schemas.microsoft.com/office/powerpoint/2010/main" val="30122465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9F73D7-1B39-9817-C8F6-92F66C287B34}"/>
              </a:ext>
            </a:extLst>
          </p:cNvPr>
          <p:cNvSpPr>
            <a:spLocks noGrp="1"/>
          </p:cNvSpPr>
          <p:nvPr>
            <p:ph type="title"/>
          </p:nvPr>
        </p:nvSpPr>
        <p:spPr/>
        <p:txBody>
          <a:bodyPr/>
          <a:lstStyle/>
          <a:p>
            <a:r>
              <a:rPr lang="en-US" cap="none" dirty="0">
                <a:solidFill>
                  <a:schemeClr val="accent1">
                    <a:lumMod val="50000"/>
                  </a:schemeClr>
                </a:solidFill>
                <a:latin typeface="Arial" panose="020B0604020202020204" pitchFamily="34" charset="0"/>
                <a:cs typeface="Arial" panose="020B0604020202020204" pitchFamily="34" charset="0"/>
              </a:rPr>
              <a:t>988 in Escambia &amp; Santa Rosa Counties</a:t>
            </a:r>
            <a:br>
              <a:rPr lang="en-US" cap="none" dirty="0">
                <a:solidFill>
                  <a:schemeClr val="accent1">
                    <a:lumMod val="50000"/>
                  </a:schemeClr>
                </a:solidFill>
                <a:latin typeface="Arial" panose="020B0604020202020204" pitchFamily="34" charset="0"/>
                <a:cs typeface="Arial" panose="020B0604020202020204" pitchFamily="34" charset="0"/>
              </a:rPr>
            </a:br>
            <a:endParaRPr lang="en-US" dirty="0"/>
          </a:p>
        </p:txBody>
      </p:sp>
      <p:sp>
        <p:nvSpPr>
          <p:cNvPr id="4" name="Slide Number Placeholder 3">
            <a:extLst>
              <a:ext uri="{FF2B5EF4-FFF2-40B4-BE49-F238E27FC236}">
                <a16:creationId xmlns:a16="http://schemas.microsoft.com/office/drawing/2014/main" id="{D9A92543-BDE5-58FA-B11A-4D3CDF430E3E}"/>
              </a:ext>
            </a:extLst>
          </p:cNvPr>
          <p:cNvSpPr>
            <a:spLocks noGrp="1"/>
          </p:cNvSpPr>
          <p:nvPr>
            <p:ph type="sldNum" sz="quarter" idx="12"/>
          </p:nvPr>
        </p:nvSpPr>
        <p:spPr/>
        <p:txBody>
          <a:bodyPr/>
          <a:lstStyle/>
          <a:p>
            <a:fld id="{3A98EE3D-8CD1-4C3F-BD1C-C98C9596463C}" type="slidenum">
              <a:rPr lang="en-US" smtClean="0"/>
              <a:pPr/>
              <a:t>10</a:t>
            </a:fld>
            <a:endParaRPr lang="en-US" dirty="0"/>
          </a:p>
        </p:txBody>
      </p:sp>
      <p:graphicFrame>
        <p:nvGraphicFramePr>
          <p:cNvPr id="11" name="Diagram 10">
            <a:extLst>
              <a:ext uri="{FF2B5EF4-FFF2-40B4-BE49-F238E27FC236}">
                <a16:creationId xmlns:a16="http://schemas.microsoft.com/office/drawing/2014/main" id="{19C5D2E3-50DA-9625-652F-41419E7C099F}"/>
              </a:ext>
            </a:extLst>
          </p:cNvPr>
          <p:cNvGraphicFramePr/>
          <p:nvPr>
            <p:extLst>
              <p:ext uri="{D42A27DB-BD31-4B8C-83A1-F6EECF244321}">
                <p14:modId xmlns:p14="http://schemas.microsoft.com/office/powerpoint/2010/main" val="2616485042"/>
              </p:ext>
            </p:extLst>
          </p:nvPr>
        </p:nvGraphicFramePr>
        <p:xfrm>
          <a:off x="605748" y="1586204"/>
          <a:ext cx="6121624" cy="46224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3" name="Picture 12">
            <a:extLst>
              <a:ext uri="{FF2B5EF4-FFF2-40B4-BE49-F238E27FC236}">
                <a16:creationId xmlns:a16="http://schemas.microsoft.com/office/drawing/2014/main" id="{047D9AE6-6AF3-BAB6-03EC-13D6ECD2D92B}"/>
              </a:ext>
            </a:extLst>
          </p:cNvPr>
          <p:cNvPicPr>
            <a:picLocks noChangeAspect="1"/>
          </p:cNvPicPr>
          <p:nvPr/>
        </p:nvPicPr>
        <p:blipFill>
          <a:blip r:embed="rId7"/>
          <a:stretch>
            <a:fillRect/>
          </a:stretch>
        </p:blipFill>
        <p:spPr>
          <a:xfrm>
            <a:off x="823060" y="2193926"/>
            <a:ext cx="767174" cy="605258"/>
          </a:xfrm>
          <a:prstGeom prst="rect">
            <a:avLst/>
          </a:prstGeom>
        </p:spPr>
      </p:pic>
      <p:sp>
        <p:nvSpPr>
          <p:cNvPr id="19" name="Flowchart: Off-page Connector 18">
            <a:extLst>
              <a:ext uri="{FF2B5EF4-FFF2-40B4-BE49-F238E27FC236}">
                <a16:creationId xmlns:a16="http://schemas.microsoft.com/office/drawing/2014/main" id="{333BAE81-DC51-3DAA-1017-21639BFBA1A8}"/>
              </a:ext>
            </a:extLst>
          </p:cNvPr>
          <p:cNvSpPr/>
          <p:nvPr/>
        </p:nvSpPr>
        <p:spPr>
          <a:xfrm>
            <a:off x="9643743" y="1444752"/>
            <a:ext cx="2267712" cy="3968496"/>
          </a:xfrm>
          <a:prstGeom prst="flowChartOffpageConnector">
            <a:avLst/>
          </a:prstGeom>
          <a:solidFill>
            <a:srgbClr val="FFC03C"/>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211 Big Bend Primary Counties:</a:t>
            </a:r>
          </a:p>
          <a:p>
            <a:pPr algn="ctr"/>
            <a:endParaRPr lang="en-US" dirty="0">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rPr>
              <a:t>Franklin, Gadsden, Jefferson, Leon, Liberty, Madison, Taylor, Wakulla</a:t>
            </a:r>
          </a:p>
          <a:p>
            <a:pPr algn="ctr"/>
            <a:endParaRPr lang="en-US" dirty="0">
              <a:latin typeface="Arial" panose="020B0604020202020204" pitchFamily="34" charset="0"/>
              <a:cs typeface="Arial" panose="020B0604020202020204" pitchFamily="34" charset="0"/>
            </a:endParaRPr>
          </a:p>
        </p:txBody>
      </p:sp>
      <p:sp>
        <p:nvSpPr>
          <p:cNvPr id="20" name="Flowchart: Off-page Connector 19">
            <a:extLst>
              <a:ext uri="{FF2B5EF4-FFF2-40B4-BE49-F238E27FC236}">
                <a16:creationId xmlns:a16="http://schemas.microsoft.com/office/drawing/2014/main" id="{84BE0E93-1584-1552-0BF6-ADB06753866F}"/>
              </a:ext>
            </a:extLst>
          </p:cNvPr>
          <p:cNvSpPr/>
          <p:nvPr/>
        </p:nvSpPr>
        <p:spPr>
          <a:xfrm>
            <a:off x="7223119" y="1449551"/>
            <a:ext cx="2270148" cy="3965511"/>
          </a:xfrm>
          <a:prstGeom prst="flowChartOffpageConnector">
            <a:avLst/>
          </a:prstGeom>
          <a:solidFill>
            <a:srgbClr val="00587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211 UWWF</a:t>
            </a:r>
          </a:p>
          <a:p>
            <a:pPr algn="ctr"/>
            <a:r>
              <a:rPr lang="en-US" dirty="0">
                <a:latin typeface="Arial" panose="020B0604020202020204" pitchFamily="34" charset="0"/>
                <a:cs typeface="Arial" panose="020B0604020202020204" pitchFamily="34" charset="0"/>
              </a:rPr>
              <a:t>Primary Counties:</a:t>
            </a:r>
          </a:p>
          <a:p>
            <a:pPr algn="ctr"/>
            <a:endParaRPr lang="en-US" dirty="0">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rPr>
              <a:t>Bay, Calhoun, </a:t>
            </a:r>
            <a:r>
              <a:rPr lang="en-US" b="1" dirty="0">
                <a:latin typeface="Arial" panose="020B0604020202020204" pitchFamily="34" charset="0"/>
                <a:cs typeface="Arial" panose="020B0604020202020204" pitchFamily="34" charset="0"/>
              </a:rPr>
              <a:t>Escambia</a:t>
            </a:r>
            <a:r>
              <a:rPr lang="en-US" dirty="0">
                <a:latin typeface="Arial" panose="020B0604020202020204" pitchFamily="34" charset="0"/>
                <a:cs typeface="Arial" panose="020B0604020202020204" pitchFamily="34" charset="0"/>
              </a:rPr>
              <a:t>, Gulf, Holmes, Jackson, Okaloosa, </a:t>
            </a:r>
            <a:r>
              <a:rPr lang="en-US" b="1" dirty="0">
                <a:latin typeface="Arial" panose="020B0604020202020204" pitchFamily="34" charset="0"/>
                <a:cs typeface="Arial" panose="020B0604020202020204" pitchFamily="34" charset="0"/>
              </a:rPr>
              <a:t>Santa Rosa</a:t>
            </a:r>
            <a:r>
              <a:rPr lang="en-US" dirty="0">
                <a:latin typeface="Arial" panose="020B0604020202020204" pitchFamily="34" charset="0"/>
                <a:cs typeface="Arial" panose="020B0604020202020204" pitchFamily="34" charset="0"/>
              </a:rPr>
              <a:t>, Walton, Washington</a:t>
            </a:r>
          </a:p>
        </p:txBody>
      </p:sp>
      <p:cxnSp>
        <p:nvCxnSpPr>
          <p:cNvPr id="23" name="Straight Connector 22">
            <a:extLst>
              <a:ext uri="{FF2B5EF4-FFF2-40B4-BE49-F238E27FC236}">
                <a16:creationId xmlns:a16="http://schemas.microsoft.com/office/drawing/2014/main" id="{09E30F9E-E9C7-27DF-E9D8-1DFBA27F1C88}"/>
              </a:ext>
            </a:extLst>
          </p:cNvPr>
          <p:cNvCxnSpPr>
            <a:cxnSpLocks/>
          </p:cNvCxnSpPr>
          <p:nvPr/>
        </p:nvCxnSpPr>
        <p:spPr>
          <a:xfrm>
            <a:off x="7573403" y="2496555"/>
            <a:ext cx="156957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807AC0F-4A85-50A2-F740-220870E7A9FC}"/>
              </a:ext>
            </a:extLst>
          </p:cNvPr>
          <p:cNvCxnSpPr>
            <a:cxnSpLocks/>
          </p:cNvCxnSpPr>
          <p:nvPr/>
        </p:nvCxnSpPr>
        <p:spPr>
          <a:xfrm>
            <a:off x="9992809" y="2496555"/>
            <a:ext cx="156957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44767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0F0BC4C-0F25-ADB1-4944-3FFBB5A5EB8E}"/>
              </a:ext>
            </a:extLst>
          </p:cNvPr>
          <p:cNvSpPr>
            <a:spLocks noGrp="1"/>
          </p:cNvSpPr>
          <p:nvPr>
            <p:ph type="title"/>
          </p:nvPr>
        </p:nvSpPr>
        <p:spPr/>
        <p:txBody>
          <a:bodyPr/>
          <a:lstStyle/>
          <a:p>
            <a:r>
              <a:rPr lang="en-US" cap="none" dirty="0">
                <a:solidFill>
                  <a:schemeClr val="accent1">
                    <a:lumMod val="50000"/>
                  </a:schemeClr>
                </a:solidFill>
                <a:latin typeface="Arial" panose="020B0604020202020204" pitchFamily="34" charset="0"/>
                <a:cs typeface="Arial" panose="020B0604020202020204" pitchFamily="34" charset="0"/>
              </a:rPr>
              <a:t>Northwest Florida 988 Metrics – Fiscal Year 2023-2024</a:t>
            </a:r>
            <a:endParaRPr lang="en-US" dirty="0"/>
          </a:p>
        </p:txBody>
      </p:sp>
      <p:sp>
        <p:nvSpPr>
          <p:cNvPr id="4" name="Slide Number Placeholder 3">
            <a:extLst>
              <a:ext uri="{FF2B5EF4-FFF2-40B4-BE49-F238E27FC236}">
                <a16:creationId xmlns:a16="http://schemas.microsoft.com/office/drawing/2014/main" id="{35ABF19C-99C0-118D-6940-86A024B35A5C}"/>
              </a:ext>
            </a:extLst>
          </p:cNvPr>
          <p:cNvSpPr>
            <a:spLocks noGrp="1"/>
          </p:cNvSpPr>
          <p:nvPr>
            <p:ph type="sldNum" sz="quarter" idx="12"/>
          </p:nvPr>
        </p:nvSpPr>
        <p:spPr/>
        <p:txBody>
          <a:bodyPr/>
          <a:lstStyle/>
          <a:p>
            <a:fld id="{3A98EE3D-8CD1-4C3F-BD1C-C98C9596463C}" type="slidenum">
              <a:rPr lang="en-US" smtClean="0"/>
              <a:pPr/>
              <a:t>11</a:t>
            </a:fld>
            <a:endParaRPr lang="en-US" dirty="0"/>
          </a:p>
        </p:txBody>
      </p:sp>
      <p:graphicFrame>
        <p:nvGraphicFramePr>
          <p:cNvPr id="5" name="Diagram 4">
            <a:extLst>
              <a:ext uri="{FF2B5EF4-FFF2-40B4-BE49-F238E27FC236}">
                <a16:creationId xmlns:a16="http://schemas.microsoft.com/office/drawing/2014/main" id="{F9A4081E-B702-27DF-073A-4F602BA8D1A0}"/>
              </a:ext>
            </a:extLst>
          </p:cNvPr>
          <p:cNvGraphicFramePr/>
          <p:nvPr>
            <p:extLst>
              <p:ext uri="{D42A27DB-BD31-4B8C-83A1-F6EECF244321}">
                <p14:modId xmlns:p14="http://schemas.microsoft.com/office/powerpoint/2010/main" val="2695030852"/>
              </p:ext>
            </p:extLst>
          </p:nvPr>
        </p:nvGraphicFramePr>
        <p:xfrm>
          <a:off x="-392420" y="1196647"/>
          <a:ext cx="7657285" cy="52272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a:extLst>
              <a:ext uri="{FF2B5EF4-FFF2-40B4-BE49-F238E27FC236}">
                <a16:creationId xmlns:a16="http://schemas.microsoft.com/office/drawing/2014/main" id="{3315593B-64AD-B995-1138-EADC4AD92E97}"/>
              </a:ext>
            </a:extLst>
          </p:cNvPr>
          <p:cNvGraphicFramePr/>
          <p:nvPr>
            <p:extLst>
              <p:ext uri="{D42A27DB-BD31-4B8C-83A1-F6EECF244321}">
                <p14:modId xmlns:p14="http://schemas.microsoft.com/office/powerpoint/2010/main" val="2836306649"/>
              </p:ext>
            </p:extLst>
          </p:nvPr>
        </p:nvGraphicFramePr>
        <p:xfrm>
          <a:off x="4749854" y="1028228"/>
          <a:ext cx="7657285" cy="52272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53197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0F0BC4C-0F25-ADB1-4944-3FFBB5A5EB8E}"/>
              </a:ext>
            </a:extLst>
          </p:cNvPr>
          <p:cNvSpPr>
            <a:spLocks noGrp="1"/>
          </p:cNvSpPr>
          <p:nvPr>
            <p:ph type="title"/>
          </p:nvPr>
        </p:nvSpPr>
        <p:spPr/>
        <p:txBody>
          <a:bodyPr/>
          <a:lstStyle/>
          <a:p>
            <a:r>
              <a:rPr lang="en-US" cap="none" dirty="0">
                <a:solidFill>
                  <a:schemeClr val="accent1">
                    <a:lumMod val="50000"/>
                  </a:schemeClr>
                </a:solidFill>
                <a:latin typeface="Arial" panose="020B0604020202020204" pitchFamily="34" charset="0"/>
                <a:cs typeface="Arial" panose="020B0604020202020204" pitchFamily="34" charset="0"/>
              </a:rPr>
              <a:t>Northwest Florida 988 Metrics – July 2024 to September 2024</a:t>
            </a:r>
            <a:endParaRPr lang="en-US" dirty="0"/>
          </a:p>
        </p:txBody>
      </p:sp>
      <p:sp>
        <p:nvSpPr>
          <p:cNvPr id="4" name="Slide Number Placeholder 3">
            <a:extLst>
              <a:ext uri="{FF2B5EF4-FFF2-40B4-BE49-F238E27FC236}">
                <a16:creationId xmlns:a16="http://schemas.microsoft.com/office/drawing/2014/main" id="{35ABF19C-99C0-118D-6940-86A024B35A5C}"/>
              </a:ext>
            </a:extLst>
          </p:cNvPr>
          <p:cNvSpPr>
            <a:spLocks noGrp="1"/>
          </p:cNvSpPr>
          <p:nvPr>
            <p:ph type="sldNum" sz="quarter" idx="12"/>
          </p:nvPr>
        </p:nvSpPr>
        <p:spPr/>
        <p:txBody>
          <a:bodyPr/>
          <a:lstStyle/>
          <a:p>
            <a:fld id="{3A98EE3D-8CD1-4C3F-BD1C-C98C9596463C}" type="slidenum">
              <a:rPr lang="en-US" smtClean="0"/>
              <a:pPr/>
              <a:t>12</a:t>
            </a:fld>
            <a:endParaRPr lang="en-US" dirty="0"/>
          </a:p>
        </p:txBody>
      </p:sp>
      <p:graphicFrame>
        <p:nvGraphicFramePr>
          <p:cNvPr id="5" name="Diagram 4">
            <a:extLst>
              <a:ext uri="{FF2B5EF4-FFF2-40B4-BE49-F238E27FC236}">
                <a16:creationId xmlns:a16="http://schemas.microsoft.com/office/drawing/2014/main" id="{F9A4081E-B702-27DF-073A-4F602BA8D1A0}"/>
              </a:ext>
            </a:extLst>
          </p:cNvPr>
          <p:cNvGraphicFramePr/>
          <p:nvPr>
            <p:extLst>
              <p:ext uri="{D42A27DB-BD31-4B8C-83A1-F6EECF244321}">
                <p14:modId xmlns:p14="http://schemas.microsoft.com/office/powerpoint/2010/main" val="2038044263"/>
              </p:ext>
            </p:extLst>
          </p:nvPr>
        </p:nvGraphicFramePr>
        <p:xfrm>
          <a:off x="-392420" y="1196647"/>
          <a:ext cx="7657285" cy="52272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a:extLst>
              <a:ext uri="{FF2B5EF4-FFF2-40B4-BE49-F238E27FC236}">
                <a16:creationId xmlns:a16="http://schemas.microsoft.com/office/drawing/2014/main" id="{3315593B-64AD-B995-1138-EADC4AD92E97}"/>
              </a:ext>
            </a:extLst>
          </p:cNvPr>
          <p:cNvGraphicFramePr/>
          <p:nvPr>
            <p:extLst>
              <p:ext uri="{D42A27DB-BD31-4B8C-83A1-F6EECF244321}">
                <p14:modId xmlns:p14="http://schemas.microsoft.com/office/powerpoint/2010/main" val="3471878222"/>
              </p:ext>
            </p:extLst>
          </p:nvPr>
        </p:nvGraphicFramePr>
        <p:xfrm>
          <a:off x="4749854" y="1028228"/>
          <a:ext cx="7657285" cy="52272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6040825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36BE53D-E054-6A07-F942-A04A86C22938}"/>
              </a:ext>
            </a:extLst>
          </p:cNvPr>
          <p:cNvSpPr>
            <a:spLocks noGrp="1"/>
          </p:cNvSpPr>
          <p:nvPr>
            <p:ph type="sldNum" sz="quarter" idx="12"/>
          </p:nvPr>
        </p:nvSpPr>
        <p:spPr/>
        <p:txBody>
          <a:bodyPr/>
          <a:lstStyle/>
          <a:p>
            <a:fld id="{3A98EE3D-8CD1-4C3F-BD1C-C98C9596463C}" type="slidenum">
              <a:rPr lang="en-US" smtClean="0">
                <a:latin typeface="Arial" panose="020B0604020202020204" pitchFamily="34" charset="0"/>
                <a:cs typeface="Arial" panose="020B0604020202020204" pitchFamily="34" charset="0"/>
              </a:rPr>
              <a:t>13</a:t>
            </a:fld>
            <a:endParaRPr lang="en-US" dirty="0">
              <a:latin typeface="Arial" panose="020B0604020202020204" pitchFamily="34" charset="0"/>
              <a:cs typeface="Arial" panose="020B0604020202020204" pitchFamily="34" charset="0"/>
            </a:endParaRPr>
          </a:p>
        </p:txBody>
      </p:sp>
      <p:pic>
        <p:nvPicPr>
          <p:cNvPr id="3" name="Picture 2" descr="A person with her eyes closed&#10;&#10;Description automatically generated with medium confidence">
            <a:extLst>
              <a:ext uri="{FF2B5EF4-FFF2-40B4-BE49-F238E27FC236}">
                <a16:creationId xmlns:a16="http://schemas.microsoft.com/office/drawing/2014/main" id="{4D5BAF6B-37E4-75AA-1AD5-3DACA2017740}"/>
              </a:ext>
            </a:extLst>
          </p:cNvPr>
          <p:cNvPicPr>
            <a:picLocks noChangeAspect="1"/>
          </p:cNvPicPr>
          <p:nvPr/>
        </p:nvPicPr>
        <p:blipFill>
          <a:blip r:embed="rId2"/>
          <a:stretch>
            <a:fillRect/>
          </a:stretch>
        </p:blipFill>
        <p:spPr>
          <a:xfrm>
            <a:off x="471790" y="919258"/>
            <a:ext cx="5048955" cy="4229690"/>
          </a:xfrm>
          <a:prstGeom prst="roundRect">
            <a:avLst>
              <a:gd name="adj" fmla="val 8594"/>
            </a:avLst>
          </a:prstGeom>
          <a:solidFill>
            <a:srgbClr val="FFFFFF">
              <a:shade val="85000"/>
            </a:srgbClr>
          </a:solidFill>
          <a:ln>
            <a:noFill/>
          </a:ln>
          <a:effectLst/>
        </p:spPr>
      </p:pic>
      <p:sp>
        <p:nvSpPr>
          <p:cNvPr id="4" name="TextBox 3">
            <a:extLst>
              <a:ext uri="{FF2B5EF4-FFF2-40B4-BE49-F238E27FC236}">
                <a16:creationId xmlns:a16="http://schemas.microsoft.com/office/drawing/2014/main" id="{502C41B6-0312-9600-171D-90CB109A6CFD}"/>
              </a:ext>
            </a:extLst>
          </p:cNvPr>
          <p:cNvSpPr txBox="1"/>
          <p:nvPr/>
        </p:nvSpPr>
        <p:spPr>
          <a:xfrm>
            <a:off x="5674141" y="1212312"/>
            <a:ext cx="6399719" cy="2031325"/>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Suicide is preventable.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988 Florida Lifeline is here to listen day or night.</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Because every life has a story.</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And…</a:t>
            </a:r>
          </a:p>
        </p:txBody>
      </p:sp>
      <p:pic>
        <p:nvPicPr>
          <p:cNvPr id="10" name="Picture 9">
            <a:extLst>
              <a:ext uri="{FF2B5EF4-FFF2-40B4-BE49-F238E27FC236}">
                <a16:creationId xmlns:a16="http://schemas.microsoft.com/office/drawing/2014/main" id="{1D915446-DAEC-7B44-28CD-E53872A5610F}"/>
              </a:ext>
            </a:extLst>
          </p:cNvPr>
          <p:cNvPicPr>
            <a:picLocks noChangeAspect="1"/>
          </p:cNvPicPr>
          <p:nvPr/>
        </p:nvPicPr>
        <p:blipFill>
          <a:blip r:embed="rId3"/>
          <a:stretch>
            <a:fillRect/>
          </a:stretch>
        </p:blipFill>
        <p:spPr>
          <a:xfrm>
            <a:off x="5520745" y="3261616"/>
            <a:ext cx="6250430" cy="1245327"/>
          </a:xfrm>
          <a:prstGeom prst="rect">
            <a:avLst/>
          </a:prstGeom>
        </p:spPr>
      </p:pic>
      <p:pic>
        <p:nvPicPr>
          <p:cNvPr id="15" name="Picture 14" descr="Icon&#10;&#10;Description automatically generated">
            <a:extLst>
              <a:ext uri="{FF2B5EF4-FFF2-40B4-BE49-F238E27FC236}">
                <a16:creationId xmlns:a16="http://schemas.microsoft.com/office/drawing/2014/main" id="{3FF0D5C0-89FF-CBB6-B497-DB8DBC61E17B}"/>
              </a:ext>
            </a:extLst>
          </p:cNvPr>
          <p:cNvPicPr>
            <a:picLocks noChangeAspect="1"/>
          </p:cNvPicPr>
          <p:nvPr/>
        </p:nvPicPr>
        <p:blipFill>
          <a:blip r:embed="rId4"/>
          <a:stretch>
            <a:fillRect/>
          </a:stretch>
        </p:blipFill>
        <p:spPr>
          <a:xfrm>
            <a:off x="3447680" y="5148948"/>
            <a:ext cx="5296639" cy="1457528"/>
          </a:xfrm>
          <a:prstGeom prst="rect">
            <a:avLst/>
          </a:prstGeom>
        </p:spPr>
      </p:pic>
    </p:spTree>
    <p:extLst>
      <p:ext uri="{BB962C8B-B14F-4D97-AF65-F5344CB8AC3E}">
        <p14:creationId xmlns:p14="http://schemas.microsoft.com/office/powerpoint/2010/main" val="3238213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36C0A-A321-1005-CCED-60A60BA466D6}"/>
              </a:ext>
            </a:extLst>
          </p:cNvPr>
          <p:cNvSpPr>
            <a:spLocks noGrp="1"/>
          </p:cNvSpPr>
          <p:nvPr>
            <p:ph type="title"/>
          </p:nvPr>
        </p:nvSpPr>
        <p:spPr/>
        <p:txBody>
          <a:bodyPr/>
          <a:lstStyle/>
          <a:p>
            <a:r>
              <a:rPr lang="en-US" cap="none" dirty="0">
                <a:solidFill>
                  <a:schemeClr val="accent1">
                    <a:lumMod val="50000"/>
                  </a:schemeClr>
                </a:solidFill>
                <a:latin typeface="Arial" panose="020B0604020202020204" pitchFamily="34" charset="0"/>
                <a:cs typeface="Arial" panose="020B0604020202020204" pitchFamily="34" charset="0"/>
              </a:rPr>
              <a:t>Crisis Continuum of Care</a:t>
            </a:r>
          </a:p>
        </p:txBody>
      </p:sp>
      <p:pic>
        <p:nvPicPr>
          <p:cNvPr id="22" name="Picture 21" descr="Chart, sunburst chart&#10;&#10;Description automatically generated">
            <a:extLst>
              <a:ext uri="{FF2B5EF4-FFF2-40B4-BE49-F238E27FC236}">
                <a16:creationId xmlns:a16="http://schemas.microsoft.com/office/drawing/2014/main" id="{186479EA-41FB-D7F0-EAAF-66F93063D235}"/>
              </a:ext>
            </a:extLst>
          </p:cNvPr>
          <p:cNvPicPr>
            <a:picLocks noChangeAspect="1"/>
          </p:cNvPicPr>
          <p:nvPr/>
        </p:nvPicPr>
        <p:blipFill>
          <a:blip r:embed="rId2">
            <a:alphaModFix amt="25000"/>
          </a:blip>
          <a:stretch>
            <a:fillRect/>
          </a:stretch>
        </p:blipFill>
        <p:spPr>
          <a:xfrm>
            <a:off x="1637311" y="1223824"/>
            <a:ext cx="5577053" cy="5477795"/>
          </a:xfrm>
          <a:prstGeom prst="rect">
            <a:avLst/>
          </a:prstGeom>
        </p:spPr>
      </p:pic>
      <p:sp>
        <p:nvSpPr>
          <p:cNvPr id="3" name="Slide Number Placeholder 2">
            <a:extLst>
              <a:ext uri="{FF2B5EF4-FFF2-40B4-BE49-F238E27FC236}">
                <a16:creationId xmlns:a16="http://schemas.microsoft.com/office/drawing/2014/main" id="{2159D45A-6C3B-1BA2-8DC7-1C4FDC55CBC8}"/>
              </a:ext>
            </a:extLst>
          </p:cNvPr>
          <p:cNvSpPr>
            <a:spLocks noGrp="1"/>
          </p:cNvSpPr>
          <p:nvPr>
            <p:ph type="sldNum" sz="quarter" idx="12"/>
          </p:nvPr>
        </p:nvSpPr>
        <p:spPr/>
        <p:txBody>
          <a:bodyPr/>
          <a:lstStyle/>
          <a:p>
            <a:fld id="{3A98EE3D-8CD1-4C3F-BD1C-C98C9596463C}" type="slidenum">
              <a:rPr lang="en-US" smtClean="0"/>
              <a:t>2</a:t>
            </a:fld>
            <a:endParaRPr lang="en-US" dirty="0"/>
          </a:p>
        </p:txBody>
      </p:sp>
      <p:sp>
        <p:nvSpPr>
          <p:cNvPr id="4" name="Arrow: Right 3">
            <a:extLst>
              <a:ext uri="{FF2B5EF4-FFF2-40B4-BE49-F238E27FC236}">
                <a16:creationId xmlns:a16="http://schemas.microsoft.com/office/drawing/2014/main" id="{3C3D209E-3A01-0333-93FF-9FC6E511CBA4}"/>
              </a:ext>
            </a:extLst>
          </p:cNvPr>
          <p:cNvSpPr/>
          <p:nvPr/>
        </p:nvSpPr>
        <p:spPr>
          <a:xfrm>
            <a:off x="1067993" y="1335825"/>
            <a:ext cx="8070717" cy="5247855"/>
          </a:xfrm>
          <a:prstGeom prst="rightArrow">
            <a:avLst/>
          </a:prstGeom>
          <a:solidFill>
            <a:srgbClr val="00587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5C4C74E1-CB01-274A-A2D4-33154980ACB8}"/>
              </a:ext>
            </a:extLst>
          </p:cNvPr>
          <p:cNvSpPr/>
          <p:nvPr/>
        </p:nvSpPr>
        <p:spPr>
          <a:xfrm>
            <a:off x="669755" y="3135694"/>
            <a:ext cx="2314256" cy="1648115"/>
          </a:xfrm>
          <a:prstGeom prst="roundRect">
            <a:avLst/>
          </a:prstGeom>
          <a:solidFill>
            <a:srgbClr val="FFC03C"/>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Arial" panose="020B0604020202020204" pitchFamily="34" charset="0"/>
                <a:cs typeface="Arial" panose="020B0604020202020204" pitchFamily="34" charset="0"/>
              </a:rPr>
              <a:t>988 Florida Lifeline</a:t>
            </a:r>
          </a:p>
          <a:p>
            <a:pPr algn="ctr"/>
            <a:endParaRPr lang="en-US" dirty="0">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rPr>
              <a:t>“Someone to Talk to”</a:t>
            </a:r>
          </a:p>
        </p:txBody>
      </p:sp>
      <p:sp>
        <p:nvSpPr>
          <p:cNvPr id="9" name="Rectangle: Rounded Corners 8">
            <a:extLst>
              <a:ext uri="{FF2B5EF4-FFF2-40B4-BE49-F238E27FC236}">
                <a16:creationId xmlns:a16="http://schemas.microsoft.com/office/drawing/2014/main" id="{CD7B04A6-50FD-2252-2BFA-F6A9FA12B3E5}"/>
              </a:ext>
            </a:extLst>
          </p:cNvPr>
          <p:cNvSpPr/>
          <p:nvPr/>
        </p:nvSpPr>
        <p:spPr>
          <a:xfrm>
            <a:off x="3268710" y="3135692"/>
            <a:ext cx="2314256" cy="1648115"/>
          </a:xfrm>
          <a:prstGeom prst="roundRect">
            <a:avLst/>
          </a:prstGeom>
          <a:solidFill>
            <a:srgbClr val="3CBEAE"/>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Arial" panose="020B0604020202020204" pitchFamily="34" charset="0"/>
                <a:cs typeface="Arial" panose="020B0604020202020204" pitchFamily="34" charset="0"/>
              </a:rPr>
              <a:t>Mobile Response</a:t>
            </a:r>
          </a:p>
          <a:p>
            <a:pPr algn="ctr"/>
            <a:endParaRPr lang="en-US" dirty="0">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rPr>
              <a:t>“Someone to Respond”</a:t>
            </a:r>
          </a:p>
        </p:txBody>
      </p:sp>
      <p:sp>
        <p:nvSpPr>
          <p:cNvPr id="10" name="Rectangle: Rounded Corners 9">
            <a:extLst>
              <a:ext uri="{FF2B5EF4-FFF2-40B4-BE49-F238E27FC236}">
                <a16:creationId xmlns:a16="http://schemas.microsoft.com/office/drawing/2014/main" id="{4DBAB501-BEA2-795E-0546-62B165DF7ABC}"/>
              </a:ext>
            </a:extLst>
          </p:cNvPr>
          <p:cNvSpPr/>
          <p:nvPr/>
        </p:nvSpPr>
        <p:spPr>
          <a:xfrm>
            <a:off x="5867664" y="3135693"/>
            <a:ext cx="2314255" cy="1648115"/>
          </a:xfrm>
          <a:prstGeom prst="roundRect">
            <a:avLst/>
          </a:prstGeom>
          <a:solidFill>
            <a:srgbClr val="FF901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Arial" panose="020B0604020202020204" pitchFamily="34" charset="0"/>
                <a:cs typeface="Arial" panose="020B0604020202020204" pitchFamily="34" charset="0"/>
              </a:rPr>
              <a:t>Crisis Stabilization</a:t>
            </a:r>
          </a:p>
          <a:p>
            <a:pPr algn="ctr"/>
            <a:endParaRPr lang="en-US" dirty="0">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rPr>
              <a:t>“Somewhere to Go”</a:t>
            </a:r>
          </a:p>
        </p:txBody>
      </p:sp>
      <p:sp>
        <p:nvSpPr>
          <p:cNvPr id="20" name="Rectangle: Rounded Corners 19">
            <a:extLst>
              <a:ext uri="{FF2B5EF4-FFF2-40B4-BE49-F238E27FC236}">
                <a16:creationId xmlns:a16="http://schemas.microsoft.com/office/drawing/2014/main" id="{8A13D0A8-69C6-BA0D-A74F-C304D035610E}"/>
              </a:ext>
            </a:extLst>
          </p:cNvPr>
          <p:cNvSpPr/>
          <p:nvPr/>
        </p:nvSpPr>
        <p:spPr>
          <a:xfrm>
            <a:off x="9423409" y="3135694"/>
            <a:ext cx="2098836" cy="1648115"/>
          </a:xfrm>
          <a:prstGeom prst="roundRect">
            <a:avLst/>
          </a:prstGeom>
          <a:solidFill>
            <a:srgbClr val="005870">
              <a:alpha val="98000"/>
            </a:srgb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Connections to Care Coordination and other Community Behavioral Health Services</a:t>
            </a:r>
          </a:p>
        </p:txBody>
      </p:sp>
    </p:spTree>
    <p:extLst>
      <p:ext uri="{BB962C8B-B14F-4D97-AF65-F5344CB8AC3E}">
        <p14:creationId xmlns:p14="http://schemas.microsoft.com/office/powerpoint/2010/main" val="3555595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ADA3681A-EFB9-4650-8224-C8CA5D4B853B}"/>
              </a:ext>
            </a:extLst>
          </p:cNvPr>
          <p:cNvSpPr>
            <a:spLocks noGrp="1"/>
          </p:cNvSpPr>
          <p:nvPr>
            <p:ph type="title"/>
          </p:nvPr>
        </p:nvSpPr>
        <p:spPr>
          <a:xfrm>
            <a:off x="394924" y="657817"/>
            <a:ext cx="11029616" cy="1189554"/>
          </a:xfrm>
        </p:spPr>
        <p:txBody>
          <a:bodyPr>
            <a:normAutofit/>
          </a:bodyPr>
          <a:lstStyle/>
          <a:p>
            <a:r>
              <a:rPr lang="en-US" cap="none" dirty="0">
                <a:solidFill>
                  <a:schemeClr val="accent1">
                    <a:lumMod val="50000"/>
                  </a:schemeClr>
                </a:solidFill>
                <a:latin typeface="Arial" panose="020B0604020202020204" pitchFamily="34" charset="0"/>
                <a:cs typeface="Arial" panose="020B0604020202020204" pitchFamily="34" charset="0"/>
              </a:rPr>
              <a:t>What is the 988 Florida Lifeline?</a:t>
            </a:r>
          </a:p>
        </p:txBody>
      </p:sp>
      <p:sp>
        <p:nvSpPr>
          <p:cNvPr id="4" name="Slide Number Placeholder 3">
            <a:extLst>
              <a:ext uri="{FF2B5EF4-FFF2-40B4-BE49-F238E27FC236}">
                <a16:creationId xmlns:a16="http://schemas.microsoft.com/office/drawing/2014/main" id="{F582FCB2-A54E-4CA7-8B46-F340559D126C}"/>
              </a:ext>
            </a:extLst>
          </p:cNvPr>
          <p:cNvSpPr>
            <a:spLocks noGrp="1"/>
          </p:cNvSpPr>
          <p:nvPr>
            <p:ph type="sldNum" sz="quarter" idx="12"/>
          </p:nvPr>
        </p:nvSpPr>
        <p:spPr/>
        <p:txBody>
          <a:bodyPr/>
          <a:lstStyle/>
          <a:p>
            <a:fld id="{3A98EE3D-8CD1-4C3F-BD1C-C98C9596463C}" type="slidenum">
              <a:rPr lang="en-US" smtClean="0"/>
              <a:pPr/>
              <a:t>3</a:t>
            </a:fld>
            <a:endParaRPr lang="en-US" dirty="0"/>
          </a:p>
        </p:txBody>
      </p:sp>
      <p:sp>
        <p:nvSpPr>
          <p:cNvPr id="5" name="Text Placeholder 1">
            <a:extLst>
              <a:ext uri="{FF2B5EF4-FFF2-40B4-BE49-F238E27FC236}">
                <a16:creationId xmlns:a16="http://schemas.microsoft.com/office/drawing/2014/main" id="{9190DF05-328D-9D2E-9587-A8D39B627264}"/>
              </a:ext>
            </a:extLst>
          </p:cNvPr>
          <p:cNvSpPr txBox="1">
            <a:spLocks/>
          </p:cNvSpPr>
          <p:nvPr/>
        </p:nvSpPr>
        <p:spPr>
          <a:xfrm>
            <a:off x="476175" y="1672445"/>
            <a:ext cx="11402557" cy="2806421"/>
          </a:xfrm>
          <a:prstGeom prst="rect">
            <a:avLst/>
          </a:prstGeom>
        </p:spPr>
        <p:txBody>
          <a:bodyPr vert="horz" lIns="91440" tIns="45720" rIns="91440" bIns="45720" rtlCol="0" anchor="t" anchorCtr="0">
            <a:noAutofit/>
          </a:bodyPr>
          <a:lstStyle>
            <a:lvl1pPr marL="0" indent="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None/>
              <a:defRPr sz="1800" kern="1200" cap="all">
                <a:solidFill>
                  <a:schemeClr val="accent1"/>
                </a:solidFill>
                <a:latin typeface="Verdana" panose="020B0604030504040204" pitchFamily="34" charset="0"/>
                <a:ea typeface="Verdana" panose="020B0604030504040204" pitchFamily="34" charset="0"/>
                <a:cs typeface="+mn-cs"/>
              </a:defRPr>
            </a:lvl1pPr>
            <a:lvl2pPr marL="457200" indent="0" algn="l" defTabSz="457200" rtl="0" eaLnBrk="1" latinLnBrk="0" hangingPunct="1">
              <a:spcBef>
                <a:spcPct val="20000"/>
              </a:spcBef>
              <a:spcAft>
                <a:spcPts val="600"/>
              </a:spcAft>
              <a:buClr>
                <a:schemeClr val="accent1"/>
              </a:buClr>
              <a:buSzPct val="92000"/>
              <a:buFont typeface="Wingdings 2" panose="05020102010507070707" pitchFamily="18" charset="2"/>
              <a:buNone/>
              <a:defRPr sz="1800" kern="1200">
                <a:solidFill>
                  <a:schemeClr val="tx1">
                    <a:tint val="75000"/>
                  </a:schemeClr>
                </a:solidFill>
                <a:latin typeface="Verdana" panose="020B0604030504040204" pitchFamily="34" charset="0"/>
                <a:ea typeface="Verdana" panose="020B0604030504040204" pitchFamily="34" charset="0"/>
                <a:cs typeface="+mn-cs"/>
              </a:defRPr>
            </a:lvl2pPr>
            <a:lvl3pPr marL="914400" indent="0" algn="l" defTabSz="457200" rtl="0" eaLnBrk="1" latinLnBrk="0" hangingPunct="1">
              <a:spcBef>
                <a:spcPct val="20000"/>
              </a:spcBef>
              <a:spcAft>
                <a:spcPts val="600"/>
              </a:spcAft>
              <a:buClr>
                <a:schemeClr val="accent1"/>
              </a:buClr>
              <a:buSzPct val="92000"/>
              <a:buFont typeface="Wingdings 2" panose="05020102010507070707" pitchFamily="18" charset="2"/>
              <a:buNone/>
              <a:defRPr sz="1600" kern="1200">
                <a:solidFill>
                  <a:schemeClr val="tx1">
                    <a:tint val="75000"/>
                  </a:schemeClr>
                </a:solidFill>
                <a:latin typeface="Verdana" panose="020B0604030504040204" pitchFamily="34" charset="0"/>
                <a:ea typeface="Verdana" panose="020B0604030504040204" pitchFamily="34" charset="0"/>
                <a:cs typeface="+mn-cs"/>
              </a:defRPr>
            </a:lvl3pPr>
            <a:lvl4pPr marL="1371600" indent="0" algn="l" defTabSz="457200" rtl="0" eaLnBrk="1" latinLnBrk="0" hangingPunct="1">
              <a:spcBef>
                <a:spcPct val="20000"/>
              </a:spcBef>
              <a:spcAft>
                <a:spcPts val="600"/>
              </a:spcAft>
              <a:buClr>
                <a:schemeClr val="accent1"/>
              </a:buClr>
              <a:buSzPct val="92000"/>
              <a:buFont typeface="Wingdings 2" panose="05020102010507070707" pitchFamily="18" charset="2"/>
              <a:buNone/>
              <a:defRPr sz="1400" kern="1200">
                <a:solidFill>
                  <a:schemeClr val="tx1">
                    <a:tint val="75000"/>
                  </a:schemeClr>
                </a:solidFill>
                <a:latin typeface="Verdana" panose="020B0604030504040204" pitchFamily="34" charset="0"/>
                <a:ea typeface="Verdana" panose="020B0604030504040204" pitchFamily="34" charset="0"/>
                <a:cs typeface="+mn-cs"/>
              </a:defRPr>
            </a:lvl4pPr>
            <a:lvl5pPr marL="1828800" indent="0" algn="l" defTabSz="457200" rtl="0" eaLnBrk="1" latinLnBrk="0" hangingPunct="1">
              <a:spcBef>
                <a:spcPct val="20000"/>
              </a:spcBef>
              <a:spcAft>
                <a:spcPts val="600"/>
              </a:spcAft>
              <a:buClr>
                <a:schemeClr val="accent1"/>
              </a:buClr>
              <a:buSzPct val="92000"/>
              <a:buFont typeface="Wingdings 2" panose="05020102010507070707" pitchFamily="18" charset="2"/>
              <a:buNone/>
              <a:defRPr sz="1400" kern="1200">
                <a:solidFill>
                  <a:schemeClr val="tx1">
                    <a:tint val="75000"/>
                  </a:schemeClr>
                </a:solidFill>
                <a:latin typeface="Verdana" panose="020B0604030504040204" pitchFamily="34" charset="0"/>
                <a:ea typeface="Verdana" panose="020B0604030504040204" pitchFamily="34" charset="0"/>
                <a:cs typeface="+mn-cs"/>
              </a:defRPr>
            </a:lvl5pPr>
            <a:lvl6pPr marL="22860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400" kern="1200">
                <a:solidFill>
                  <a:schemeClr val="tx1">
                    <a:tint val="75000"/>
                  </a:schemeClr>
                </a:solidFill>
                <a:latin typeface="+mn-lt"/>
                <a:ea typeface="+mn-ea"/>
                <a:cs typeface="+mn-cs"/>
              </a:defRPr>
            </a:lvl9pPr>
          </a:lstStyle>
          <a:p>
            <a:r>
              <a:rPr lang="en-US" sz="2000" b="1" cap="none" dirty="0">
                <a:solidFill>
                  <a:schemeClr val="bg2">
                    <a:lumMod val="10000"/>
                  </a:schemeClr>
                </a:solidFill>
                <a:latin typeface="Arial" panose="020B0604020202020204" pitchFamily="34" charset="0"/>
                <a:cs typeface="Arial" panose="020B0604020202020204" pitchFamily="34" charset="0"/>
              </a:rPr>
              <a:t>The 988 Florida Lifeline </a:t>
            </a:r>
            <a:r>
              <a:rPr lang="en-US" sz="2000" cap="none" dirty="0">
                <a:solidFill>
                  <a:schemeClr val="bg2">
                    <a:lumMod val="10000"/>
                  </a:schemeClr>
                </a:solidFill>
                <a:latin typeface="Arial" panose="020B0604020202020204" pitchFamily="34" charset="0"/>
                <a:cs typeface="Arial" panose="020B0604020202020204" pitchFamily="34" charset="0"/>
              </a:rPr>
              <a:t>is a network of accredited, Florida-based 988 call centers familiar with local behavioral health providers and community resources. </a:t>
            </a:r>
          </a:p>
          <a:p>
            <a:r>
              <a:rPr lang="en-US" sz="2000" cap="none" dirty="0">
                <a:solidFill>
                  <a:schemeClr val="bg2">
                    <a:lumMod val="10000"/>
                  </a:schemeClr>
                </a:solidFill>
                <a:latin typeface="Arial" panose="020B0604020202020204" pitchFamily="34" charset="0"/>
                <a:cs typeface="Arial" panose="020B0604020202020204" pitchFamily="34" charset="0"/>
              </a:rPr>
              <a:t>This network of 988 centers are staffed by local crisis counselors available 24 hours a day, seven days a week.</a:t>
            </a:r>
            <a:endParaRPr lang="en-US" sz="2000" dirty="0">
              <a:solidFill>
                <a:schemeClr val="bg2">
                  <a:lumMod val="10000"/>
                </a:schemeClr>
              </a:solidFill>
              <a:latin typeface="Arial" panose="020B0604020202020204" pitchFamily="34" charset="0"/>
              <a:cs typeface="Arial" panose="020B0604020202020204" pitchFamily="34" charset="0"/>
            </a:endParaRPr>
          </a:p>
        </p:txBody>
      </p:sp>
      <p:pic>
        <p:nvPicPr>
          <p:cNvPr id="2" name="Picture 1" descr="Icon&#10;&#10;Description automatically generated">
            <a:extLst>
              <a:ext uri="{FF2B5EF4-FFF2-40B4-BE49-F238E27FC236}">
                <a16:creationId xmlns:a16="http://schemas.microsoft.com/office/drawing/2014/main" id="{3592BD9A-1588-46A9-0084-49C1D9947E1B}"/>
              </a:ext>
            </a:extLst>
          </p:cNvPr>
          <p:cNvPicPr>
            <a:picLocks noChangeAspect="1"/>
          </p:cNvPicPr>
          <p:nvPr/>
        </p:nvPicPr>
        <p:blipFill>
          <a:blip r:embed="rId2"/>
          <a:stretch>
            <a:fillRect/>
          </a:stretch>
        </p:blipFill>
        <p:spPr>
          <a:xfrm>
            <a:off x="2754199" y="3610527"/>
            <a:ext cx="6311066" cy="1736678"/>
          </a:xfrm>
          <a:prstGeom prst="rect">
            <a:avLst/>
          </a:prstGeom>
        </p:spPr>
      </p:pic>
    </p:spTree>
    <p:extLst>
      <p:ext uri="{BB962C8B-B14F-4D97-AF65-F5344CB8AC3E}">
        <p14:creationId xmlns:p14="http://schemas.microsoft.com/office/powerpoint/2010/main" val="37241170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CB0F57A-B09E-775F-E5A7-03212F6A7C2C}"/>
              </a:ext>
            </a:extLst>
          </p:cNvPr>
          <p:cNvSpPr>
            <a:spLocks noGrp="1"/>
          </p:cNvSpPr>
          <p:nvPr>
            <p:ph type="sldNum" sz="quarter" idx="12"/>
          </p:nvPr>
        </p:nvSpPr>
        <p:spPr/>
        <p:txBody>
          <a:bodyPr/>
          <a:lstStyle/>
          <a:p>
            <a:fld id="{3A98EE3D-8CD1-4C3F-BD1C-C98C9596463C}" type="slidenum">
              <a:rPr lang="en-US" smtClean="0"/>
              <a:pPr/>
              <a:t>4</a:t>
            </a:fld>
            <a:endParaRPr lang="en-US" dirty="0"/>
          </a:p>
        </p:txBody>
      </p:sp>
      <p:sp>
        <p:nvSpPr>
          <p:cNvPr id="5" name="Text Placeholder 9">
            <a:extLst>
              <a:ext uri="{FF2B5EF4-FFF2-40B4-BE49-F238E27FC236}">
                <a16:creationId xmlns:a16="http://schemas.microsoft.com/office/drawing/2014/main" id="{036E5890-DA17-0557-8196-6C287A1D7C16}"/>
              </a:ext>
            </a:extLst>
          </p:cNvPr>
          <p:cNvSpPr txBox="1">
            <a:spLocks/>
          </p:cNvSpPr>
          <p:nvPr/>
        </p:nvSpPr>
        <p:spPr>
          <a:xfrm>
            <a:off x="1571832" y="1807340"/>
            <a:ext cx="8781972" cy="1243771"/>
          </a:xfrm>
          <a:prstGeom prst="rect">
            <a:avLst/>
          </a:prstGeom>
        </p:spPr>
        <p:txBody>
          <a:bodyPr vert="horz" lIns="91440" tIns="45720" rIns="91440" bIns="45720" rtlCol="0" anchor="t" anchorCtr="0">
            <a:normAutofit/>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lang="en-US" sz="1700" kern="1200" dirty="0">
                <a:solidFill>
                  <a:schemeClr val="tx1">
                    <a:lumMod val="75000"/>
                    <a:lumOff val="25000"/>
                  </a:schemeClr>
                </a:solidFill>
                <a:latin typeface="Verdana" panose="020B0604030504040204" pitchFamily="34" charset="0"/>
                <a:ea typeface="Verdana" panose="020B0604030504040204" pitchFamily="34" charset="0"/>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Verdana" panose="020B0604030504040204" pitchFamily="34" charset="0"/>
                <a:ea typeface="Verdana" panose="020B0604030504040204" pitchFamily="34" charset="0"/>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Verdana" panose="020B0604030504040204" pitchFamily="34" charset="0"/>
                <a:ea typeface="Verdana" panose="020B0604030504040204" pitchFamily="34" charset="0"/>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Verdana" panose="020B0604030504040204" pitchFamily="34" charset="0"/>
                <a:ea typeface="Verdana" panose="020B0604030504040204" pitchFamily="34" charset="0"/>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Verdana" panose="020B0604030504040204" pitchFamily="34" charset="0"/>
                <a:ea typeface="Verdana" panose="020B0604030504040204" pitchFamily="34" charset="0"/>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endParaRPr lang="en-US" sz="1400" dirty="0"/>
          </a:p>
        </p:txBody>
      </p:sp>
      <p:sp>
        <p:nvSpPr>
          <p:cNvPr id="13" name="TextBox 12">
            <a:extLst>
              <a:ext uri="{FF2B5EF4-FFF2-40B4-BE49-F238E27FC236}">
                <a16:creationId xmlns:a16="http://schemas.microsoft.com/office/drawing/2014/main" id="{7D94CFB7-D032-F80F-6D9E-F1E54A6DE5CB}"/>
              </a:ext>
            </a:extLst>
          </p:cNvPr>
          <p:cNvSpPr txBox="1"/>
          <p:nvPr/>
        </p:nvSpPr>
        <p:spPr>
          <a:xfrm>
            <a:off x="539876" y="1627885"/>
            <a:ext cx="5282982" cy="923330"/>
          </a:xfrm>
          <a:prstGeom prst="rect">
            <a:avLst/>
          </a:prstGeom>
          <a:noFill/>
        </p:spPr>
        <p:txBody>
          <a:bodyPr wrap="square" rtlCol="0">
            <a:spAutoFit/>
          </a:bodyPr>
          <a:lstStyle/>
          <a:p>
            <a:r>
              <a:rPr lang="en-US" dirty="0">
                <a:solidFill>
                  <a:schemeClr val="bg2">
                    <a:lumMod val="10000"/>
                  </a:schemeClr>
                </a:solidFill>
                <a:latin typeface="Arial" panose="020B0604020202020204" pitchFamily="34" charset="0"/>
                <a:cs typeface="Arial" panose="020B0604020202020204" pitchFamily="34" charset="0"/>
              </a:rPr>
              <a:t>There are many reasons someone may find themselves needing someone to talk to. Some of these include:</a:t>
            </a:r>
          </a:p>
        </p:txBody>
      </p:sp>
      <p:sp>
        <p:nvSpPr>
          <p:cNvPr id="14" name="TextBox 13">
            <a:extLst>
              <a:ext uri="{FF2B5EF4-FFF2-40B4-BE49-F238E27FC236}">
                <a16:creationId xmlns:a16="http://schemas.microsoft.com/office/drawing/2014/main" id="{D040BD08-CC0A-ED6B-4241-0F966FA05126}"/>
              </a:ext>
            </a:extLst>
          </p:cNvPr>
          <p:cNvSpPr txBox="1"/>
          <p:nvPr/>
        </p:nvSpPr>
        <p:spPr>
          <a:xfrm>
            <a:off x="813018" y="2695861"/>
            <a:ext cx="5075711" cy="2308324"/>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2">
                    <a:lumMod val="10000"/>
                  </a:schemeClr>
                </a:solidFill>
                <a:latin typeface="Arial" panose="020B0604020202020204" pitchFamily="34" charset="0"/>
                <a:cs typeface="Arial" panose="020B0604020202020204" pitchFamily="34" charset="0"/>
              </a:rPr>
              <a:t>Grieving the loss of a loved one.</a:t>
            </a:r>
          </a:p>
          <a:p>
            <a:pPr marL="285750" indent="-285750">
              <a:buFont typeface="Arial" panose="020B0604020202020204" pitchFamily="34" charset="0"/>
              <a:buChar char="•"/>
            </a:pPr>
            <a:r>
              <a:rPr lang="en-US" dirty="0">
                <a:solidFill>
                  <a:schemeClr val="bg2">
                    <a:lumMod val="10000"/>
                  </a:schemeClr>
                </a:solidFill>
                <a:latin typeface="Arial" panose="020B0604020202020204" pitchFamily="34" charset="0"/>
                <a:cs typeface="Arial" panose="020B0604020202020204" pitchFamily="34" charset="0"/>
              </a:rPr>
              <a:t>Feeling overwhelmed.</a:t>
            </a:r>
          </a:p>
          <a:p>
            <a:pPr marL="285750" indent="-285750">
              <a:buFont typeface="Arial" panose="020B0604020202020204" pitchFamily="34" charset="0"/>
              <a:buChar char="•"/>
            </a:pPr>
            <a:r>
              <a:rPr lang="en-US" dirty="0">
                <a:solidFill>
                  <a:schemeClr val="bg2">
                    <a:lumMod val="10000"/>
                  </a:schemeClr>
                </a:solidFill>
                <a:latin typeface="Arial" panose="020B0604020202020204" pitchFamily="34" charset="0"/>
                <a:cs typeface="Arial" panose="020B0604020202020204" pitchFamily="34" charset="0"/>
              </a:rPr>
              <a:t>Feeling depressed or having thoughts of suicide.</a:t>
            </a:r>
          </a:p>
          <a:p>
            <a:pPr marL="285750" indent="-285750">
              <a:buFont typeface="Arial" panose="020B0604020202020204" pitchFamily="34" charset="0"/>
              <a:buChar char="•"/>
            </a:pPr>
            <a:r>
              <a:rPr lang="en-US" dirty="0">
                <a:solidFill>
                  <a:schemeClr val="bg2">
                    <a:lumMod val="10000"/>
                  </a:schemeClr>
                </a:solidFill>
                <a:latin typeface="Arial" panose="020B0604020202020204" pitchFamily="34" charset="0"/>
                <a:cs typeface="Arial" panose="020B0604020202020204" pitchFamily="34" charset="0"/>
              </a:rPr>
              <a:t>Mental illness or emotional trauma.</a:t>
            </a:r>
          </a:p>
          <a:p>
            <a:pPr marL="285750" indent="-285750">
              <a:buFont typeface="Arial" panose="020B0604020202020204" pitchFamily="34" charset="0"/>
              <a:buChar char="•"/>
            </a:pPr>
            <a:r>
              <a:rPr lang="en-US" dirty="0">
                <a:solidFill>
                  <a:schemeClr val="bg2">
                    <a:lumMod val="10000"/>
                  </a:schemeClr>
                </a:solidFill>
                <a:latin typeface="Arial" panose="020B0604020202020204" pitchFamily="34" charset="0"/>
                <a:cs typeface="Arial" panose="020B0604020202020204" pitchFamily="34" charset="0"/>
              </a:rPr>
              <a:t>Stressful life events.</a:t>
            </a:r>
          </a:p>
          <a:p>
            <a:pPr marL="285750" indent="-285750">
              <a:buFont typeface="Arial" panose="020B0604020202020204" pitchFamily="34" charset="0"/>
              <a:buChar char="•"/>
            </a:pPr>
            <a:r>
              <a:rPr lang="en-US" dirty="0">
                <a:solidFill>
                  <a:schemeClr val="bg2">
                    <a:lumMod val="10000"/>
                  </a:schemeClr>
                </a:solidFill>
                <a:latin typeface="Arial" panose="020B0604020202020204" pitchFamily="34" charset="0"/>
                <a:cs typeface="Arial" panose="020B0604020202020204" pitchFamily="34" charset="0"/>
              </a:rPr>
              <a:t>Economic worries.</a:t>
            </a:r>
          </a:p>
          <a:p>
            <a:pPr marL="285750" indent="-285750">
              <a:buFont typeface="Arial" panose="020B0604020202020204" pitchFamily="34" charset="0"/>
              <a:buChar char="•"/>
            </a:pPr>
            <a:r>
              <a:rPr lang="en-US" dirty="0">
                <a:solidFill>
                  <a:schemeClr val="bg2">
                    <a:lumMod val="10000"/>
                  </a:schemeClr>
                </a:solidFill>
                <a:latin typeface="Arial" panose="020B0604020202020204" pitchFamily="34" charset="0"/>
                <a:cs typeface="Arial" panose="020B0604020202020204" pitchFamily="34" charset="0"/>
              </a:rPr>
              <a:t>Substance use.</a:t>
            </a:r>
          </a:p>
        </p:txBody>
      </p:sp>
      <p:sp>
        <p:nvSpPr>
          <p:cNvPr id="15" name="Title 8">
            <a:extLst>
              <a:ext uri="{FF2B5EF4-FFF2-40B4-BE49-F238E27FC236}">
                <a16:creationId xmlns:a16="http://schemas.microsoft.com/office/drawing/2014/main" id="{DA08075D-CF53-8166-4F60-F851D525F9D9}"/>
              </a:ext>
            </a:extLst>
          </p:cNvPr>
          <p:cNvSpPr>
            <a:spLocks noGrp="1"/>
          </p:cNvSpPr>
          <p:nvPr>
            <p:ph type="title"/>
          </p:nvPr>
        </p:nvSpPr>
        <p:spPr>
          <a:xfrm>
            <a:off x="489076" y="722317"/>
            <a:ext cx="5151241" cy="822423"/>
          </a:xfrm>
        </p:spPr>
        <p:txBody>
          <a:bodyPr>
            <a:normAutofit/>
          </a:bodyPr>
          <a:lstStyle/>
          <a:p>
            <a:r>
              <a:rPr lang="en-US" cap="none" dirty="0">
                <a:solidFill>
                  <a:schemeClr val="accent1">
                    <a:lumMod val="50000"/>
                  </a:schemeClr>
                </a:solidFill>
                <a:latin typeface="Arial" panose="020B0604020202020204" pitchFamily="34" charset="0"/>
                <a:cs typeface="Arial" panose="020B0604020202020204" pitchFamily="34" charset="0"/>
              </a:rPr>
              <a:t>Someone to Talk To</a:t>
            </a:r>
          </a:p>
        </p:txBody>
      </p:sp>
      <p:pic>
        <p:nvPicPr>
          <p:cNvPr id="34" name="Picture 33">
            <a:extLst>
              <a:ext uri="{FF2B5EF4-FFF2-40B4-BE49-F238E27FC236}">
                <a16:creationId xmlns:a16="http://schemas.microsoft.com/office/drawing/2014/main" id="{DF806FC7-F710-AF21-DACF-DEBE355CCF4A}"/>
              </a:ext>
            </a:extLst>
          </p:cNvPr>
          <p:cNvPicPr>
            <a:picLocks noChangeAspect="1"/>
          </p:cNvPicPr>
          <p:nvPr/>
        </p:nvPicPr>
        <p:blipFill>
          <a:blip r:embed="rId2"/>
          <a:stretch>
            <a:fillRect/>
          </a:stretch>
        </p:blipFill>
        <p:spPr>
          <a:xfrm>
            <a:off x="5756988" y="1300025"/>
            <a:ext cx="5895136" cy="3930090"/>
          </a:xfrm>
          <a:prstGeom prst="rect">
            <a:avLst/>
          </a:prstGeom>
        </p:spPr>
      </p:pic>
      <p:sp>
        <p:nvSpPr>
          <p:cNvPr id="35" name="TextBox 34">
            <a:extLst>
              <a:ext uri="{FF2B5EF4-FFF2-40B4-BE49-F238E27FC236}">
                <a16:creationId xmlns:a16="http://schemas.microsoft.com/office/drawing/2014/main" id="{68FB4E5F-CE73-8610-B578-34586FB05B34}"/>
              </a:ext>
            </a:extLst>
          </p:cNvPr>
          <p:cNvSpPr txBox="1"/>
          <p:nvPr/>
        </p:nvSpPr>
        <p:spPr>
          <a:xfrm>
            <a:off x="539876" y="5529383"/>
            <a:ext cx="8435001" cy="369332"/>
          </a:xfrm>
          <a:prstGeom prst="rect">
            <a:avLst/>
          </a:prstGeom>
          <a:noFill/>
        </p:spPr>
        <p:txBody>
          <a:bodyPr wrap="none" rtlCol="0">
            <a:spAutoFit/>
          </a:bodyPr>
          <a:lstStyle/>
          <a:p>
            <a:r>
              <a:rPr lang="en-US" dirty="0">
                <a:solidFill>
                  <a:schemeClr val="bg2">
                    <a:lumMod val="10000"/>
                  </a:schemeClr>
                </a:solidFill>
                <a:latin typeface="Arial" panose="020B0604020202020204" pitchFamily="34" charset="0"/>
                <a:cs typeface="Arial" panose="020B0604020202020204" pitchFamily="34" charset="0"/>
              </a:rPr>
              <a:t>You </a:t>
            </a:r>
            <a:r>
              <a:rPr lang="en-US" b="1" u="sng" dirty="0">
                <a:solidFill>
                  <a:schemeClr val="bg2">
                    <a:lumMod val="10000"/>
                  </a:schemeClr>
                </a:solidFill>
                <a:latin typeface="Arial" panose="020B0604020202020204" pitchFamily="34" charset="0"/>
                <a:cs typeface="Arial" panose="020B0604020202020204" pitchFamily="34" charset="0"/>
              </a:rPr>
              <a:t>do not</a:t>
            </a:r>
            <a:r>
              <a:rPr lang="en-US" b="1" dirty="0">
                <a:solidFill>
                  <a:schemeClr val="bg2">
                    <a:lumMod val="10000"/>
                  </a:schemeClr>
                </a:solidFill>
                <a:latin typeface="Arial" panose="020B0604020202020204" pitchFamily="34" charset="0"/>
                <a:cs typeface="Arial" panose="020B0604020202020204" pitchFamily="34" charset="0"/>
              </a:rPr>
              <a:t> </a:t>
            </a:r>
            <a:r>
              <a:rPr lang="en-US" dirty="0">
                <a:solidFill>
                  <a:schemeClr val="bg2">
                    <a:lumMod val="10000"/>
                  </a:schemeClr>
                </a:solidFill>
                <a:latin typeface="Arial" panose="020B0604020202020204" pitchFamily="34" charset="0"/>
                <a:cs typeface="Arial" panose="020B0604020202020204" pitchFamily="34" charset="0"/>
              </a:rPr>
              <a:t>have to wait until emotional concerns turn into a suicidal crisis to call.</a:t>
            </a:r>
          </a:p>
        </p:txBody>
      </p:sp>
    </p:spTree>
    <p:extLst>
      <p:ext uri="{BB962C8B-B14F-4D97-AF65-F5344CB8AC3E}">
        <p14:creationId xmlns:p14="http://schemas.microsoft.com/office/powerpoint/2010/main" val="16346574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Shape&#10;&#10;Description automatically generated">
            <a:extLst>
              <a:ext uri="{FF2B5EF4-FFF2-40B4-BE49-F238E27FC236}">
                <a16:creationId xmlns:a16="http://schemas.microsoft.com/office/drawing/2014/main" id="{B78A95E5-5FD2-8CC9-9D7B-00340CAFB7A5}"/>
              </a:ext>
            </a:extLst>
          </p:cNvPr>
          <p:cNvPicPr>
            <a:picLocks noChangeAspect="1"/>
          </p:cNvPicPr>
          <p:nvPr/>
        </p:nvPicPr>
        <p:blipFill>
          <a:blip r:embed="rId2"/>
          <a:stretch>
            <a:fillRect/>
          </a:stretch>
        </p:blipFill>
        <p:spPr>
          <a:xfrm>
            <a:off x="4347628" y="557261"/>
            <a:ext cx="7649643" cy="6020640"/>
          </a:xfrm>
          <a:prstGeom prst="rect">
            <a:avLst/>
          </a:prstGeom>
        </p:spPr>
      </p:pic>
      <p:sp>
        <p:nvSpPr>
          <p:cNvPr id="2" name="Title 1">
            <a:extLst>
              <a:ext uri="{FF2B5EF4-FFF2-40B4-BE49-F238E27FC236}">
                <a16:creationId xmlns:a16="http://schemas.microsoft.com/office/drawing/2014/main" id="{DC7D15D8-8199-7A13-9FF3-EA1CA7108C4E}"/>
              </a:ext>
            </a:extLst>
          </p:cNvPr>
          <p:cNvSpPr>
            <a:spLocks noGrp="1"/>
          </p:cNvSpPr>
          <p:nvPr>
            <p:ph type="title"/>
          </p:nvPr>
        </p:nvSpPr>
        <p:spPr>
          <a:xfrm>
            <a:off x="415028" y="729658"/>
            <a:ext cx="11029616" cy="988332"/>
          </a:xfrm>
        </p:spPr>
        <p:txBody>
          <a:bodyPr/>
          <a:lstStyle/>
          <a:p>
            <a:r>
              <a:rPr lang="en-US" cap="none" dirty="0">
                <a:solidFill>
                  <a:schemeClr val="accent1">
                    <a:lumMod val="50000"/>
                  </a:schemeClr>
                </a:solidFill>
                <a:latin typeface="Arial" panose="020B0604020202020204" pitchFamily="34" charset="0"/>
                <a:cs typeface="Arial" panose="020B0604020202020204" pitchFamily="34" charset="0"/>
              </a:rPr>
              <a:t>Crisis Counseling</a:t>
            </a:r>
          </a:p>
        </p:txBody>
      </p:sp>
      <p:sp>
        <p:nvSpPr>
          <p:cNvPr id="3" name="Slide Number Placeholder 2">
            <a:extLst>
              <a:ext uri="{FF2B5EF4-FFF2-40B4-BE49-F238E27FC236}">
                <a16:creationId xmlns:a16="http://schemas.microsoft.com/office/drawing/2014/main" id="{0A057DAA-AC23-2EC3-2CA9-053ECCEA10F4}"/>
              </a:ext>
            </a:extLst>
          </p:cNvPr>
          <p:cNvSpPr>
            <a:spLocks noGrp="1"/>
          </p:cNvSpPr>
          <p:nvPr>
            <p:ph type="sldNum" sz="quarter" idx="12"/>
          </p:nvPr>
        </p:nvSpPr>
        <p:spPr/>
        <p:txBody>
          <a:bodyPr/>
          <a:lstStyle/>
          <a:p>
            <a:fld id="{3A98EE3D-8CD1-4C3F-BD1C-C98C9596463C}" type="slidenum">
              <a:rPr lang="en-US" smtClean="0"/>
              <a:t>5</a:t>
            </a:fld>
            <a:endParaRPr lang="en-US" dirty="0"/>
          </a:p>
        </p:txBody>
      </p:sp>
      <p:sp>
        <p:nvSpPr>
          <p:cNvPr id="13" name="TextBox 12">
            <a:extLst>
              <a:ext uri="{FF2B5EF4-FFF2-40B4-BE49-F238E27FC236}">
                <a16:creationId xmlns:a16="http://schemas.microsoft.com/office/drawing/2014/main" id="{D669FA0F-1552-BFD8-2959-61A168484070}"/>
              </a:ext>
            </a:extLst>
          </p:cNvPr>
          <p:cNvSpPr txBox="1"/>
          <p:nvPr/>
        </p:nvSpPr>
        <p:spPr>
          <a:xfrm>
            <a:off x="604537" y="1725602"/>
            <a:ext cx="4178986" cy="3693319"/>
          </a:xfrm>
          <a:prstGeom prst="rect">
            <a:avLst/>
          </a:prstGeom>
          <a:noFill/>
        </p:spPr>
        <p:txBody>
          <a:bodyPr wrap="square" rtlCol="0">
            <a:spAutoFit/>
          </a:bodyPr>
          <a:lstStyle/>
          <a:p>
            <a:pPr marL="285750" indent="-285750">
              <a:buFont typeface="Wingdings" panose="05000000000000000000" pitchFamily="2" charset="2"/>
              <a:buChar char="§"/>
            </a:pPr>
            <a:r>
              <a:rPr lang="en-US" dirty="0">
                <a:latin typeface="Arial" panose="020B0604020202020204" pitchFamily="34" charset="0"/>
                <a:cs typeface="Arial" panose="020B0604020202020204" pitchFamily="34" charset="0"/>
              </a:rPr>
              <a:t>Following an automated voice prompt, a call is routed to the appropriate 988 center.</a:t>
            </a:r>
          </a:p>
          <a:p>
            <a:pPr marL="285750" indent="-285750">
              <a:buFont typeface="Wingdings" panose="05000000000000000000" pitchFamily="2" charset="2"/>
              <a:buChar char="§"/>
            </a:pPr>
            <a:endParaRPr lang="en-US"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en-US" dirty="0">
                <a:latin typeface="Arial" panose="020B0604020202020204" pitchFamily="34" charset="0"/>
                <a:cs typeface="Arial" panose="020B0604020202020204" pitchFamily="34" charset="0"/>
              </a:rPr>
              <a:t>When a 988-crisis counselor answers a call, their first step is assessing the caller’s safety. </a:t>
            </a:r>
          </a:p>
          <a:p>
            <a:pPr marL="285750" indent="-285750">
              <a:buFont typeface="Wingdings" panose="05000000000000000000" pitchFamily="2" charset="2"/>
              <a:buChar char="§"/>
            </a:pPr>
            <a:endParaRPr lang="en-US"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en-US" dirty="0">
                <a:latin typeface="Arial" panose="020B0604020202020204" pitchFamily="34" charset="0"/>
                <a:cs typeface="Arial" panose="020B0604020202020204" pitchFamily="34" charset="0"/>
              </a:rPr>
              <a:t>Once the caller’s safety has been assessed, the counselor employs a variety of strategies to assist the caller in the manner appropriate to the individual’s situation.</a:t>
            </a:r>
          </a:p>
        </p:txBody>
      </p:sp>
    </p:spTree>
    <p:extLst>
      <p:ext uri="{BB962C8B-B14F-4D97-AF65-F5344CB8AC3E}">
        <p14:creationId xmlns:p14="http://schemas.microsoft.com/office/powerpoint/2010/main" val="3275969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DBE73-38CA-C014-FEA8-939D1C26B777}"/>
              </a:ext>
            </a:extLst>
          </p:cNvPr>
          <p:cNvSpPr>
            <a:spLocks noGrp="1"/>
          </p:cNvSpPr>
          <p:nvPr>
            <p:ph type="title"/>
          </p:nvPr>
        </p:nvSpPr>
        <p:spPr/>
        <p:txBody>
          <a:bodyPr/>
          <a:lstStyle/>
          <a:p>
            <a:r>
              <a:rPr lang="en-US" cap="none" dirty="0">
                <a:solidFill>
                  <a:schemeClr val="accent1">
                    <a:lumMod val="50000"/>
                  </a:schemeClr>
                </a:solidFill>
                <a:latin typeface="Arial" panose="020B0604020202020204" pitchFamily="34" charset="0"/>
                <a:cs typeface="Arial" panose="020B0604020202020204" pitchFamily="34" charset="0"/>
              </a:rPr>
              <a:t>Acute vs Non-acute Crisis</a:t>
            </a:r>
          </a:p>
        </p:txBody>
      </p:sp>
      <p:sp>
        <p:nvSpPr>
          <p:cNvPr id="3" name="Slide Number Placeholder 2">
            <a:extLst>
              <a:ext uri="{FF2B5EF4-FFF2-40B4-BE49-F238E27FC236}">
                <a16:creationId xmlns:a16="http://schemas.microsoft.com/office/drawing/2014/main" id="{7F1B9568-9E39-F4AD-621A-6EB9EE04365F}"/>
              </a:ext>
            </a:extLst>
          </p:cNvPr>
          <p:cNvSpPr>
            <a:spLocks noGrp="1"/>
          </p:cNvSpPr>
          <p:nvPr>
            <p:ph type="sldNum" sz="quarter" idx="12"/>
          </p:nvPr>
        </p:nvSpPr>
        <p:spPr/>
        <p:txBody>
          <a:bodyPr/>
          <a:lstStyle/>
          <a:p>
            <a:fld id="{3A98EE3D-8CD1-4C3F-BD1C-C98C9596463C}" type="slidenum">
              <a:rPr lang="en-US" smtClean="0"/>
              <a:t>6</a:t>
            </a:fld>
            <a:endParaRPr lang="en-US" dirty="0"/>
          </a:p>
        </p:txBody>
      </p:sp>
      <p:graphicFrame>
        <p:nvGraphicFramePr>
          <p:cNvPr id="5" name="Diagram 4">
            <a:extLst>
              <a:ext uri="{FF2B5EF4-FFF2-40B4-BE49-F238E27FC236}">
                <a16:creationId xmlns:a16="http://schemas.microsoft.com/office/drawing/2014/main" id="{4B5A408F-6E7A-5264-5CFA-C645935CFC7E}"/>
              </a:ext>
            </a:extLst>
          </p:cNvPr>
          <p:cNvGraphicFramePr/>
          <p:nvPr>
            <p:extLst>
              <p:ext uri="{D42A27DB-BD31-4B8C-83A1-F6EECF244321}">
                <p14:modId xmlns:p14="http://schemas.microsoft.com/office/powerpoint/2010/main" val="549654246"/>
              </p:ext>
            </p:extLst>
          </p:nvPr>
        </p:nvGraphicFramePr>
        <p:xfrm>
          <a:off x="575894" y="1223824"/>
          <a:ext cx="9829978" cy="48215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7E501014-E58B-D646-BAE7-9CEFD3355F0E}"/>
              </a:ext>
            </a:extLst>
          </p:cNvPr>
          <p:cNvSpPr txBox="1"/>
          <p:nvPr/>
        </p:nvSpPr>
        <p:spPr>
          <a:xfrm>
            <a:off x="714022" y="6073085"/>
            <a:ext cx="8420895" cy="323165"/>
          </a:xfrm>
          <a:prstGeom prst="rect">
            <a:avLst/>
          </a:prstGeom>
          <a:noFill/>
        </p:spPr>
        <p:txBody>
          <a:bodyPr wrap="none" rtlCol="0">
            <a:spAutoFit/>
          </a:bodyPr>
          <a:lstStyle/>
          <a:p>
            <a:pPr lvl="0"/>
            <a:r>
              <a:rPr lang="en-US" sz="1500" dirty="0">
                <a:latin typeface="Arial" panose="020B0604020202020204" pitchFamily="34" charset="0"/>
                <a:cs typeface="Arial" panose="020B0604020202020204" pitchFamily="34" charset="0"/>
              </a:rPr>
              <a:t>With caller consent, counselors can also schedule and perform follow-up wellness check-in calls.</a:t>
            </a:r>
          </a:p>
        </p:txBody>
      </p:sp>
    </p:spTree>
    <p:extLst>
      <p:ext uri="{BB962C8B-B14F-4D97-AF65-F5344CB8AC3E}">
        <p14:creationId xmlns:p14="http://schemas.microsoft.com/office/powerpoint/2010/main" val="2229753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9E6B8-AE4E-9E44-7C26-B91B603C9C5D}"/>
              </a:ext>
            </a:extLst>
          </p:cNvPr>
          <p:cNvSpPr>
            <a:spLocks noGrp="1"/>
          </p:cNvSpPr>
          <p:nvPr>
            <p:ph type="title"/>
          </p:nvPr>
        </p:nvSpPr>
        <p:spPr>
          <a:xfrm>
            <a:off x="372694" y="693915"/>
            <a:ext cx="11029616" cy="988332"/>
          </a:xfrm>
        </p:spPr>
        <p:txBody>
          <a:bodyPr/>
          <a:lstStyle/>
          <a:p>
            <a:r>
              <a:rPr lang="en-US" cap="none" dirty="0">
                <a:solidFill>
                  <a:schemeClr val="accent1">
                    <a:lumMod val="50000"/>
                  </a:schemeClr>
                </a:solidFill>
                <a:latin typeface="Arial" panose="020B0604020202020204" pitchFamily="34" charset="0"/>
                <a:cs typeface="Arial" panose="020B0604020202020204" pitchFamily="34" charset="0"/>
              </a:rPr>
              <a:t>988 Florida Lifeline Data</a:t>
            </a:r>
          </a:p>
        </p:txBody>
      </p:sp>
      <p:sp>
        <p:nvSpPr>
          <p:cNvPr id="3" name="Slide Number Placeholder 2">
            <a:extLst>
              <a:ext uri="{FF2B5EF4-FFF2-40B4-BE49-F238E27FC236}">
                <a16:creationId xmlns:a16="http://schemas.microsoft.com/office/drawing/2014/main" id="{E4F68662-7EB0-6F6B-B6D9-E702B3448E33}"/>
              </a:ext>
            </a:extLst>
          </p:cNvPr>
          <p:cNvSpPr>
            <a:spLocks noGrp="1"/>
          </p:cNvSpPr>
          <p:nvPr>
            <p:ph type="sldNum" sz="quarter" idx="12"/>
          </p:nvPr>
        </p:nvSpPr>
        <p:spPr/>
        <p:txBody>
          <a:bodyPr/>
          <a:lstStyle/>
          <a:p>
            <a:fld id="{3A98EE3D-8CD1-4C3F-BD1C-C98C9596463C}" type="slidenum">
              <a:rPr lang="en-US" smtClean="0"/>
              <a:t>7</a:t>
            </a:fld>
            <a:endParaRPr lang="en-US" dirty="0"/>
          </a:p>
        </p:txBody>
      </p:sp>
      <p:sp>
        <p:nvSpPr>
          <p:cNvPr id="4" name="TextBox 3">
            <a:extLst>
              <a:ext uri="{FF2B5EF4-FFF2-40B4-BE49-F238E27FC236}">
                <a16:creationId xmlns:a16="http://schemas.microsoft.com/office/drawing/2014/main" id="{440CDADF-2D86-8F0A-2903-38ACC95D1675}"/>
              </a:ext>
            </a:extLst>
          </p:cNvPr>
          <p:cNvSpPr txBox="1"/>
          <p:nvPr/>
        </p:nvSpPr>
        <p:spPr>
          <a:xfrm>
            <a:off x="3726173" y="1188081"/>
            <a:ext cx="4322658"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In SFY 2023-24, the 988 Florida Lifeline:</a:t>
            </a:r>
          </a:p>
        </p:txBody>
      </p:sp>
      <p:sp>
        <p:nvSpPr>
          <p:cNvPr id="6" name="TextBox 5">
            <a:extLst>
              <a:ext uri="{FF2B5EF4-FFF2-40B4-BE49-F238E27FC236}">
                <a16:creationId xmlns:a16="http://schemas.microsoft.com/office/drawing/2014/main" id="{1A6001AD-D672-2456-2EA8-FAC808888FE7}"/>
              </a:ext>
            </a:extLst>
          </p:cNvPr>
          <p:cNvSpPr txBox="1"/>
          <p:nvPr/>
        </p:nvSpPr>
        <p:spPr>
          <a:xfrm>
            <a:off x="2396062" y="6245363"/>
            <a:ext cx="6813084" cy="523220"/>
          </a:xfrm>
          <a:prstGeom prst="rect">
            <a:avLst/>
          </a:prstGeom>
          <a:noFill/>
        </p:spPr>
        <p:txBody>
          <a:bodyPr wrap="none" rtlCol="0">
            <a:spAutoFit/>
          </a:bodyPr>
          <a:lstStyle/>
          <a:p>
            <a:r>
              <a:rPr lang="en-US" sz="1000" i="1" dirty="0"/>
              <a:t>Data Sources: Vibrant Monthly Call Metrics Report and DCF 988 Contractual Monthly Center Reporting</a:t>
            </a:r>
          </a:p>
          <a:p>
            <a:endParaRPr lang="en-US" dirty="0"/>
          </a:p>
        </p:txBody>
      </p:sp>
      <p:pic>
        <p:nvPicPr>
          <p:cNvPr id="11" name="Picture 10">
            <a:extLst>
              <a:ext uri="{FF2B5EF4-FFF2-40B4-BE49-F238E27FC236}">
                <a16:creationId xmlns:a16="http://schemas.microsoft.com/office/drawing/2014/main" id="{76E28B2E-4035-B24C-9089-A1BFAEEF29C4}"/>
              </a:ext>
            </a:extLst>
          </p:cNvPr>
          <p:cNvPicPr>
            <a:picLocks noChangeAspect="1"/>
          </p:cNvPicPr>
          <p:nvPr/>
        </p:nvPicPr>
        <p:blipFill>
          <a:blip r:embed="rId2"/>
          <a:srcRect/>
          <a:stretch/>
        </p:blipFill>
        <p:spPr>
          <a:xfrm>
            <a:off x="1670642" y="1564008"/>
            <a:ext cx="8433720" cy="4453074"/>
          </a:xfrm>
          <a:prstGeom prst="rect">
            <a:avLst/>
          </a:prstGeom>
        </p:spPr>
      </p:pic>
    </p:spTree>
    <p:extLst>
      <p:ext uri="{BB962C8B-B14F-4D97-AF65-F5344CB8AC3E}">
        <p14:creationId xmlns:p14="http://schemas.microsoft.com/office/powerpoint/2010/main" val="15576698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9432CA1-9891-4164-CFC4-EEDAA19A3BE9}"/>
              </a:ext>
            </a:extLst>
          </p:cNvPr>
          <p:cNvSpPr>
            <a:spLocks noGrp="1"/>
          </p:cNvSpPr>
          <p:nvPr>
            <p:ph type="sldNum" sz="quarter" idx="12"/>
          </p:nvPr>
        </p:nvSpPr>
        <p:spPr/>
        <p:txBody>
          <a:bodyPr/>
          <a:lstStyle/>
          <a:p>
            <a:fld id="{3A98EE3D-8CD1-4C3F-BD1C-C98C9596463C}" type="slidenum">
              <a:rPr lang="en-US" smtClean="0"/>
              <a:t>8</a:t>
            </a:fld>
            <a:endParaRPr lang="en-US" dirty="0"/>
          </a:p>
        </p:txBody>
      </p:sp>
      <p:sp>
        <p:nvSpPr>
          <p:cNvPr id="19" name="TextBox 18">
            <a:extLst>
              <a:ext uri="{FF2B5EF4-FFF2-40B4-BE49-F238E27FC236}">
                <a16:creationId xmlns:a16="http://schemas.microsoft.com/office/drawing/2014/main" id="{881CC2D9-B660-D111-CF3D-198BEEE0964E}"/>
              </a:ext>
            </a:extLst>
          </p:cNvPr>
          <p:cNvSpPr txBox="1"/>
          <p:nvPr/>
        </p:nvSpPr>
        <p:spPr>
          <a:xfrm>
            <a:off x="6298986" y="1348658"/>
            <a:ext cx="3525324" cy="369332"/>
          </a:xfrm>
          <a:prstGeom prst="rect">
            <a:avLst/>
          </a:prstGeom>
          <a:noFill/>
        </p:spPr>
        <p:txBody>
          <a:bodyPr wrap="none" rtlCol="0">
            <a:spAutoFit/>
          </a:bodyPr>
          <a:lstStyle/>
          <a:p>
            <a:r>
              <a:rPr lang="en-US" b="1" dirty="0">
                <a:solidFill>
                  <a:schemeClr val="bg1"/>
                </a:solidFill>
              </a:rPr>
              <a:t>Average Speed to Answer</a:t>
            </a:r>
          </a:p>
        </p:txBody>
      </p:sp>
      <p:sp>
        <p:nvSpPr>
          <p:cNvPr id="29" name="TextBox 28">
            <a:extLst>
              <a:ext uri="{FF2B5EF4-FFF2-40B4-BE49-F238E27FC236}">
                <a16:creationId xmlns:a16="http://schemas.microsoft.com/office/drawing/2014/main" id="{F08DB675-D9AE-E2B4-D688-DB68671ACE0E}"/>
              </a:ext>
            </a:extLst>
          </p:cNvPr>
          <p:cNvSpPr txBox="1"/>
          <p:nvPr/>
        </p:nvSpPr>
        <p:spPr>
          <a:xfrm>
            <a:off x="8806901" y="1248550"/>
            <a:ext cx="2589170" cy="369332"/>
          </a:xfrm>
          <a:prstGeom prst="rect">
            <a:avLst/>
          </a:prstGeom>
          <a:noFill/>
        </p:spPr>
        <p:txBody>
          <a:bodyPr wrap="none" rtlCol="0">
            <a:spAutoFit/>
          </a:bodyPr>
          <a:lstStyle/>
          <a:p>
            <a:r>
              <a:rPr lang="en-US" b="1" dirty="0">
                <a:solidFill>
                  <a:schemeClr val="bg1"/>
                </a:solidFill>
              </a:rPr>
              <a:t>Average Talk Time</a:t>
            </a:r>
          </a:p>
        </p:txBody>
      </p:sp>
      <p:sp>
        <p:nvSpPr>
          <p:cNvPr id="52" name="TextBox 51">
            <a:extLst>
              <a:ext uri="{FF2B5EF4-FFF2-40B4-BE49-F238E27FC236}">
                <a16:creationId xmlns:a16="http://schemas.microsoft.com/office/drawing/2014/main" id="{5919A4DE-11A5-8142-346B-35FB9A3C4690}"/>
              </a:ext>
            </a:extLst>
          </p:cNvPr>
          <p:cNvSpPr txBox="1"/>
          <p:nvPr/>
        </p:nvSpPr>
        <p:spPr>
          <a:xfrm>
            <a:off x="3930144" y="6336651"/>
            <a:ext cx="4419800" cy="523220"/>
          </a:xfrm>
          <a:prstGeom prst="rect">
            <a:avLst/>
          </a:prstGeom>
          <a:noFill/>
        </p:spPr>
        <p:txBody>
          <a:bodyPr wrap="none" rtlCol="0">
            <a:spAutoFit/>
          </a:bodyPr>
          <a:lstStyle/>
          <a:p>
            <a:pPr algn="ctr"/>
            <a:r>
              <a:rPr lang="en-US" sz="1000" i="1" dirty="0"/>
              <a:t>Data Source: Vibrant Monthly Call Metrics Report (August 2024)</a:t>
            </a:r>
          </a:p>
          <a:p>
            <a:pPr algn="ctr"/>
            <a:endParaRPr lang="en-US" dirty="0"/>
          </a:p>
        </p:txBody>
      </p:sp>
      <p:sp>
        <p:nvSpPr>
          <p:cNvPr id="9" name="Title 1">
            <a:extLst>
              <a:ext uri="{FF2B5EF4-FFF2-40B4-BE49-F238E27FC236}">
                <a16:creationId xmlns:a16="http://schemas.microsoft.com/office/drawing/2014/main" id="{CEF2D602-1E3B-2420-C553-DBD631944F65}"/>
              </a:ext>
            </a:extLst>
          </p:cNvPr>
          <p:cNvSpPr txBox="1">
            <a:spLocks/>
          </p:cNvSpPr>
          <p:nvPr/>
        </p:nvSpPr>
        <p:spPr>
          <a:xfrm>
            <a:off x="575894" y="729658"/>
            <a:ext cx="11029616" cy="988332"/>
          </a:xfrm>
          <a:prstGeom prst="rect">
            <a:avLst/>
          </a:prstGeom>
        </p:spPr>
        <p:txBody>
          <a:bodyPr/>
          <a:lstStyle>
            <a:lvl1pPr algn="l" defTabSz="457200" rtl="0" eaLnBrk="1" latinLnBrk="0" hangingPunct="1">
              <a:lnSpc>
                <a:spcPct val="100000"/>
              </a:lnSpc>
              <a:spcBef>
                <a:spcPct val="0"/>
              </a:spcBef>
              <a:buNone/>
              <a:defRPr sz="2800" b="1" kern="1200" cap="all">
                <a:solidFill>
                  <a:schemeClr val="tx1">
                    <a:lumMod val="75000"/>
                  </a:schemeClr>
                </a:solidFill>
                <a:latin typeface="Verdana" panose="020B0604030504040204" pitchFamily="34" charset="0"/>
                <a:ea typeface="Verdana" panose="020B0604030504040204" pitchFamily="34" charset="0"/>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cap="none" dirty="0">
                <a:solidFill>
                  <a:schemeClr val="accent1">
                    <a:lumMod val="50000"/>
                  </a:schemeClr>
                </a:solidFill>
                <a:latin typeface="Arial" panose="020B0604020202020204" pitchFamily="34" charset="0"/>
                <a:cs typeface="Arial" panose="020B0604020202020204" pitchFamily="34" charset="0"/>
              </a:rPr>
              <a:t>National Comparisons</a:t>
            </a:r>
          </a:p>
        </p:txBody>
      </p:sp>
      <p:pic>
        <p:nvPicPr>
          <p:cNvPr id="23" name="Picture 22" descr="A screenshot of a computer&#10;&#10;Description automatically generated with low confidence">
            <a:extLst>
              <a:ext uri="{FF2B5EF4-FFF2-40B4-BE49-F238E27FC236}">
                <a16:creationId xmlns:a16="http://schemas.microsoft.com/office/drawing/2014/main" id="{2B1986BB-6F6B-6495-ACF7-B3B1CCE49675}"/>
              </a:ext>
            </a:extLst>
          </p:cNvPr>
          <p:cNvPicPr>
            <a:picLocks noChangeAspect="1"/>
          </p:cNvPicPr>
          <p:nvPr/>
        </p:nvPicPr>
        <p:blipFill>
          <a:blip r:embed="rId2"/>
          <a:stretch>
            <a:fillRect/>
          </a:stretch>
        </p:blipFill>
        <p:spPr>
          <a:xfrm>
            <a:off x="2799862" y="1617882"/>
            <a:ext cx="6007039" cy="3709610"/>
          </a:xfrm>
          <a:prstGeom prst="rect">
            <a:avLst/>
          </a:prstGeom>
        </p:spPr>
      </p:pic>
    </p:spTree>
    <p:extLst>
      <p:ext uri="{BB962C8B-B14F-4D97-AF65-F5344CB8AC3E}">
        <p14:creationId xmlns:p14="http://schemas.microsoft.com/office/powerpoint/2010/main" val="6335737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3AFB17D-935D-F918-3CF1-CC2070D6CDE7}"/>
              </a:ext>
            </a:extLst>
          </p:cNvPr>
          <p:cNvSpPr>
            <a:spLocks noGrp="1"/>
          </p:cNvSpPr>
          <p:nvPr>
            <p:ph type="title"/>
          </p:nvPr>
        </p:nvSpPr>
        <p:spPr/>
        <p:txBody>
          <a:bodyPr/>
          <a:lstStyle/>
          <a:p>
            <a:r>
              <a:rPr lang="en-US" cap="none" dirty="0">
                <a:solidFill>
                  <a:schemeClr val="tx2"/>
                </a:solidFill>
                <a:latin typeface="Arial" panose="020B0604020202020204" pitchFamily="34" charset="0"/>
                <a:cs typeface="Arial" panose="020B0604020202020204" pitchFamily="34" charset="0"/>
              </a:rPr>
              <a:t>Reasons for Calling</a:t>
            </a:r>
          </a:p>
        </p:txBody>
      </p:sp>
      <p:sp>
        <p:nvSpPr>
          <p:cNvPr id="5" name="Slide Number Placeholder 4">
            <a:extLst>
              <a:ext uri="{FF2B5EF4-FFF2-40B4-BE49-F238E27FC236}">
                <a16:creationId xmlns:a16="http://schemas.microsoft.com/office/drawing/2014/main" id="{BADA9407-DA76-E7C9-F455-0B25D6A9F85E}"/>
              </a:ext>
            </a:extLst>
          </p:cNvPr>
          <p:cNvSpPr>
            <a:spLocks noGrp="1"/>
          </p:cNvSpPr>
          <p:nvPr>
            <p:ph type="sldNum" sz="quarter" idx="12"/>
          </p:nvPr>
        </p:nvSpPr>
        <p:spPr/>
        <p:txBody>
          <a:bodyPr/>
          <a:lstStyle/>
          <a:p>
            <a:fld id="{3A98EE3D-8CD1-4C3F-BD1C-C98C9596463C}" type="slidenum">
              <a:rPr lang="en-US" smtClean="0"/>
              <a:pPr/>
              <a:t>9</a:t>
            </a:fld>
            <a:endParaRPr lang="en-US" dirty="0"/>
          </a:p>
        </p:txBody>
      </p:sp>
      <p:pic>
        <p:nvPicPr>
          <p:cNvPr id="9" name="Picture 8" descr="A person talking on a cell phone&#10;&#10;Description automatically generated with medium confidence">
            <a:extLst>
              <a:ext uri="{FF2B5EF4-FFF2-40B4-BE49-F238E27FC236}">
                <a16:creationId xmlns:a16="http://schemas.microsoft.com/office/drawing/2014/main" id="{2BCDC132-0413-9589-89AB-30816F7A2605}"/>
              </a:ext>
            </a:extLst>
          </p:cNvPr>
          <p:cNvPicPr>
            <a:picLocks noChangeAspect="1"/>
          </p:cNvPicPr>
          <p:nvPr/>
        </p:nvPicPr>
        <p:blipFill>
          <a:blip r:embed="rId3"/>
          <a:stretch>
            <a:fillRect/>
          </a:stretch>
        </p:blipFill>
        <p:spPr>
          <a:xfrm>
            <a:off x="605747" y="1617132"/>
            <a:ext cx="3865867" cy="3097479"/>
          </a:xfrm>
          <a:prstGeom prst="rect">
            <a:avLst/>
          </a:prstGeom>
        </p:spPr>
      </p:pic>
      <p:sp>
        <p:nvSpPr>
          <p:cNvPr id="12" name="TextBox 11">
            <a:extLst>
              <a:ext uri="{FF2B5EF4-FFF2-40B4-BE49-F238E27FC236}">
                <a16:creationId xmlns:a16="http://schemas.microsoft.com/office/drawing/2014/main" id="{C77104C8-7F1F-5F8B-6D46-7A5CDA9DFBA3}"/>
              </a:ext>
            </a:extLst>
          </p:cNvPr>
          <p:cNvSpPr txBox="1"/>
          <p:nvPr/>
        </p:nvSpPr>
        <p:spPr>
          <a:xfrm>
            <a:off x="4850390" y="1699835"/>
            <a:ext cx="6983952" cy="2862322"/>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About 40% of calls have some degree of suicidal thoughts or feelings, but only around 2% of calls are an active suicide risk.</a:t>
            </a:r>
          </a:p>
          <a:p>
            <a:pPr marL="285750"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Just over 7% of calls are primarily a substance use crisis.</a:t>
            </a:r>
          </a:p>
          <a:p>
            <a:pPr marL="285750"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Roughly 50% of calls are for non-suicidal mental health concerns.</a:t>
            </a:r>
          </a:p>
          <a:p>
            <a:endParaRPr lang="en-US" sz="2000" dirty="0">
              <a:latin typeface="Arial" panose="020B0604020202020204" pitchFamily="34" charset="0"/>
              <a:cs typeface="Arial" panose="020B0604020202020204" pitchFamily="34" charset="0"/>
            </a:endParaRPr>
          </a:p>
        </p:txBody>
      </p:sp>
      <p:sp>
        <p:nvSpPr>
          <p:cNvPr id="13" name="Flowchart: Process 12">
            <a:extLst>
              <a:ext uri="{FF2B5EF4-FFF2-40B4-BE49-F238E27FC236}">
                <a16:creationId xmlns:a16="http://schemas.microsoft.com/office/drawing/2014/main" id="{4A63B7DE-C08D-9F60-9E92-15799364D769}"/>
              </a:ext>
            </a:extLst>
          </p:cNvPr>
          <p:cNvSpPr/>
          <p:nvPr/>
        </p:nvSpPr>
        <p:spPr>
          <a:xfrm>
            <a:off x="6392959" y="4622690"/>
            <a:ext cx="3383560" cy="1294655"/>
          </a:xfrm>
          <a:prstGeom prst="flowChartProcess">
            <a:avLst/>
          </a:prstGeom>
          <a:solidFill>
            <a:srgbClr val="FF901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47,763</a:t>
            </a:r>
          </a:p>
          <a:p>
            <a:pPr algn="ctr"/>
            <a:r>
              <a:rPr lang="en-US" dirty="0"/>
              <a:t># of callers who contacted the Veterans Line.</a:t>
            </a:r>
          </a:p>
        </p:txBody>
      </p:sp>
      <p:sp>
        <p:nvSpPr>
          <p:cNvPr id="16" name="TextBox 15">
            <a:extLst>
              <a:ext uri="{FF2B5EF4-FFF2-40B4-BE49-F238E27FC236}">
                <a16:creationId xmlns:a16="http://schemas.microsoft.com/office/drawing/2014/main" id="{ADDE94EF-6547-B25E-D890-1252693574BF}"/>
              </a:ext>
            </a:extLst>
          </p:cNvPr>
          <p:cNvSpPr txBox="1"/>
          <p:nvPr/>
        </p:nvSpPr>
        <p:spPr>
          <a:xfrm>
            <a:off x="2689458" y="6470211"/>
            <a:ext cx="6813084" cy="523220"/>
          </a:xfrm>
          <a:prstGeom prst="rect">
            <a:avLst/>
          </a:prstGeom>
          <a:noFill/>
        </p:spPr>
        <p:txBody>
          <a:bodyPr wrap="none" rtlCol="0">
            <a:spAutoFit/>
          </a:bodyPr>
          <a:lstStyle/>
          <a:p>
            <a:r>
              <a:rPr lang="en-US" sz="1000" i="1" dirty="0"/>
              <a:t>Data Sources: Vibrant Monthly Call Metrics Report and DCF 988 Contractual Monthly Center Reporting</a:t>
            </a:r>
          </a:p>
          <a:p>
            <a:endParaRPr lang="en-US" dirty="0"/>
          </a:p>
        </p:txBody>
      </p:sp>
    </p:spTree>
    <p:extLst>
      <p:ext uri="{BB962C8B-B14F-4D97-AF65-F5344CB8AC3E}">
        <p14:creationId xmlns:p14="http://schemas.microsoft.com/office/powerpoint/2010/main" val="3854706479"/>
      </p:ext>
    </p:extLst>
  </p:cSld>
  <p:clrMapOvr>
    <a:masterClrMapping/>
  </p:clrMapOvr>
</p:sld>
</file>

<file path=ppt/theme/theme1.xml><?xml version="1.0" encoding="utf-8"?>
<a:theme xmlns:a="http://schemas.openxmlformats.org/drawingml/2006/main" name="Theme-DCF">
  <a:themeElements>
    <a:clrScheme name="DCF Power point">
      <a:dk1>
        <a:srgbClr val="193441"/>
      </a:dk1>
      <a:lt1>
        <a:srgbClr val="FFFFFF"/>
      </a:lt1>
      <a:dk2>
        <a:srgbClr val="193441"/>
      </a:dk2>
      <a:lt2>
        <a:srgbClr val="E7E6E6"/>
      </a:lt2>
      <a:accent1>
        <a:srgbClr val="115BA4"/>
      </a:accent1>
      <a:accent2>
        <a:srgbClr val="488F4D"/>
      </a:accent2>
      <a:accent3>
        <a:srgbClr val="7CB2E1"/>
      </a:accent3>
      <a:accent4>
        <a:srgbClr val="FAA634"/>
      </a:accent4>
      <a:accent5>
        <a:srgbClr val="FFD537"/>
      </a:accent5>
      <a:accent6>
        <a:srgbClr val="DF462E"/>
      </a:accent6>
      <a:hlink>
        <a:srgbClr val="36708C"/>
      </a:hlink>
      <a:folHlink>
        <a:srgbClr val="C55A11"/>
      </a:folHlink>
    </a:clrScheme>
    <a:fontScheme name="DCF fonts theme">
      <a:majorFont>
        <a:latin typeface="Verdana"/>
        <a:ea typeface=""/>
        <a:cs typeface=""/>
      </a:majorFont>
      <a:minorFont>
        <a:latin typeface="Verdana"/>
        <a:ea typeface=""/>
        <a:cs typeface=""/>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Theme-DCF" id="{0CC2E8E3-3D2F-4D8D-8F65-B598F8B4D10F}" vid="{AFC7F0CF-F8E5-4FB1-B8D9-55FDB44BAC8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fe8b76e-3a35-4761-95ef-808da8915a1d"/>
    <lcf76f155ced4ddcb4097134ff3c332f xmlns="24ed3b5a-6f8c-4a93-89d9-fee7971acf9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E97FEB164245040A868CE8CC3B90D44" ma:contentTypeVersion="13" ma:contentTypeDescription="Create a new document." ma:contentTypeScope="" ma:versionID="0f597f2daa06f07211554e46a1fbf5b6">
  <xsd:schema xmlns:xsd="http://www.w3.org/2001/XMLSchema" xmlns:xs="http://www.w3.org/2001/XMLSchema" xmlns:p="http://schemas.microsoft.com/office/2006/metadata/properties" xmlns:ns2="24ed3b5a-6f8c-4a93-89d9-fee7971acf95" xmlns:ns3="9fe8b76e-3a35-4761-95ef-808da8915a1d" targetNamespace="http://schemas.microsoft.com/office/2006/metadata/properties" ma:root="true" ma:fieldsID="ea5003f2239bf6a38e3ac2e48f9d51c9" ns2:_="" ns3:_="">
    <xsd:import namespace="24ed3b5a-6f8c-4a93-89d9-fee7971acf95"/>
    <xsd:import namespace="9fe8b76e-3a35-4761-95ef-808da8915a1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4ed3b5a-6f8c-4a93-89d9-fee7971acf9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3cb8115a-84e6-4140-937f-d2b76d09a34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fe8b76e-3a35-4761-95ef-808da8915a1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1ed23d2-5d81-49ad-a928-cda744a9f869}" ma:internalName="TaxCatchAll" ma:showField="CatchAllData" ma:web="9fe8b76e-3a35-4761-95ef-808da8915a1d">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BD2D995-20F0-4C14-BF62-1248AB4B484D}">
  <ds:schemaRefs>
    <ds:schemaRef ds:uri="24ed3b5a-6f8c-4a93-89d9-fee7971acf95"/>
    <ds:schemaRef ds:uri="http://schemas.microsoft.com/office/2006/metadata/properties"/>
    <ds:schemaRef ds:uri="http://schemas.openxmlformats.org/package/2006/metadata/core-properties"/>
    <ds:schemaRef ds:uri="http://schemas.microsoft.com/office/2006/documentManagement/types"/>
    <ds:schemaRef ds:uri="9fe8b76e-3a35-4761-95ef-808da8915a1d"/>
    <ds:schemaRef ds:uri="http://purl.org/dc/elements/1.1/"/>
    <ds:schemaRef ds:uri="http://www.w3.org/XML/1998/namespace"/>
    <ds:schemaRef ds:uri="http://purl.org/dc/dcmitype/"/>
    <ds:schemaRef ds:uri="http://schemas.microsoft.com/office/infopath/2007/PartnerControls"/>
    <ds:schemaRef ds:uri="http://purl.org/dc/terms/"/>
  </ds:schemaRefs>
</ds:datastoreItem>
</file>

<file path=customXml/itemProps2.xml><?xml version="1.0" encoding="utf-8"?>
<ds:datastoreItem xmlns:ds="http://schemas.openxmlformats.org/officeDocument/2006/customXml" ds:itemID="{BB3242A4-1E6A-4E02-809C-4A24066EC01D}">
  <ds:schemaRefs>
    <ds:schemaRef ds:uri="http://schemas.microsoft.com/sharepoint/v3/contenttype/forms"/>
  </ds:schemaRefs>
</ds:datastoreItem>
</file>

<file path=customXml/itemProps3.xml><?xml version="1.0" encoding="utf-8"?>
<ds:datastoreItem xmlns:ds="http://schemas.openxmlformats.org/officeDocument/2006/customXml" ds:itemID="{035B1BAF-C02F-4BB0-A844-C929ED8C4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4ed3b5a-6f8c-4a93-89d9-fee7971acf95"/>
    <ds:schemaRef ds:uri="9fe8b76e-3a35-4761-95ef-808da8915a1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Ion</Template>
  <TotalTime>61870</TotalTime>
  <Words>916</Words>
  <Application>Microsoft Office PowerPoint</Application>
  <PresentationFormat>Widescreen</PresentationFormat>
  <Paragraphs>134</Paragraphs>
  <Slides>13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Verdana</vt:lpstr>
      <vt:lpstr>Wingdings</vt:lpstr>
      <vt:lpstr>Wingdings 2</vt:lpstr>
      <vt:lpstr>Theme-DCF</vt:lpstr>
      <vt:lpstr>988 Florida Lifeline An Early Crisis Intervention</vt:lpstr>
      <vt:lpstr>Crisis Continuum of Care</vt:lpstr>
      <vt:lpstr>What is the 988 Florida Lifeline?</vt:lpstr>
      <vt:lpstr>Someone to Talk To</vt:lpstr>
      <vt:lpstr>Crisis Counseling</vt:lpstr>
      <vt:lpstr>Acute vs Non-acute Crisis</vt:lpstr>
      <vt:lpstr>988 Florida Lifeline Data</vt:lpstr>
      <vt:lpstr>PowerPoint Presentation</vt:lpstr>
      <vt:lpstr>Reasons for Calling</vt:lpstr>
      <vt:lpstr>988 in Escambia &amp; Santa Rosa Counties </vt:lpstr>
      <vt:lpstr>Northwest Florida 988 Metrics – Fiscal Year 2023-2024</vt:lpstr>
      <vt:lpstr>Northwest Florida 988 Metrics – July 2024 to September 2024</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Lorem Ipsum</dc:title>
  <dc:creator>Edwards, Joseph</dc:creator>
  <cp:lastModifiedBy>Rachelle Burns</cp:lastModifiedBy>
  <cp:revision>89</cp:revision>
  <cp:lastPrinted>2023-04-13T16:23:47Z</cp:lastPrinted>
  <dcterms:created xsi:type="dcterms:W3CDTF">2022-01-04T16:51:29Z</dcterms:created>
  <dcterms:modified xsi:type="dcterms:W3CDTF">2024-10-18T20:05:50Z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0x010100AE97FEB164245040A868CE8CC3B90D44</vt:lpwstr>
  </property>
</Properties>
</file>